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  <p:sldMasterId id="2147483672" r:id="rId2"/>
    <p:sldMasterId id="2147483720" r:id="rId3"/>
  </p:sldMasterIdLst>
  <p:notesMasterIdLst>
    <p:notesMasterId r:id="rId39"/>
  </p:notesMasterIdLst>
  <p:sldIdLst>
    <p:sldId id="293" r:id="rId4"/>
    <p:sldId id="257" r:id="rId5"/>
    <p:sldId id="297" r:id="rId6"/>
    <p:sldId id="298" r:id="rId7"/>
    <p:sldId id="258" r:id="rId8"/>
    <p:sldId id="259" r:id="rId9"/>
    <p:sldId id="260" r:id="rId10"/>
    <p:sldId id="261" r:id="rId11"/>
    <p:sldId id="263" r:id="rId12"/>
    <p:sldId id="264" r:id="rId13"/>
    <p:sldId id="266" r:id="rId14"/>
    <p:sldId id="302" r:id="rId15"/>
    <p:sldId id="267" r:id="rId16"/>
    <p:sldId id="268" r:id="rId17"/>
    <p:sldId id="269" r:id="rId18"/>
    <p:sldId id="270" r:id="rId19"/>
    <p:sldId id="301" r:id="rId20"/>
    <p:sldId id="271" r:id="rId21"/>
    <p:sldId id="272" r:id="rId22"/>
    <p:sldId id="273" r:id="rId23"/>
    <p:sldId id="274" r:id="rId24"/>
    <p:sldId id="292" r:id="rId25"/>
    <p:sldId id="303" r:id="rId26"/>
    <p:sldId id="304" r:id="rId27"/>
    <p:sldId id="305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9" r:id="rId37"/>
    <p:sldId id="294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7FEE281-2D1E-4581-B80D-1373A923D0E9}">
          <p14:sldIdLst>
            <p14:sldId id="293"/>
            <p14:sldId id="257"/>
            <p14:sldId id="297"/>
            <p14:sldId id="298"/>
            <p14:sldId id="258"/>
            <p14:sldId id="259"/>
            <p14:sldId id="260"/>
            <p14:sldId id="261"/>
            <p14:sldId id="263"/>
            <p14:sldId id="264"/>
            <p14:sldId id="266"/>
            <p14:sldId id="302"/>
            <p14:sldId id="267"/>
            <p14:sldId id="268"/>
            <p14:sldId id="269"/>
            <p14:sldId id="270"/>
            <p14:sldId id="301"/>
            <p14:sldId id="271"/>
            <p14:sldId id="272"/>
            <p14:sldId id="273"/>
            <p14:sldId id="274"/>
            <p14:sldId id="292"/>
            <p14:sldId id="303"/>
            <p14:sldId id="304"/>
            <p14:sldId id="305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9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táková Lucie" initials="HL" lastIdx="1" clrIdx="0">
    <p:extLst>
      <p:ext uri="{19B8F6BF-5375-455C-9EA6-DF929625EA0E}">
        <p15:presenceInfo xmlns:p15="http://schemas.microsoft.com/office/powerpoint/2012/main" userId="S-1-5-21-912974689-4028594306-2558540661-56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56" autoAdjust="0"/>
  </p:normalViewPr>
  <p:slideViewPr>
    <p:cSldViewPr snapToGrid="0">
      <p:cViewPr varScale="1">
        <p:scale>
          <a:sx n="90" d="100"/>
          <a:sy n="90" d="100"/>
        </p:scale>
        <p:origin x="13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3D7DB-5D4C-43D5-81D5-2AB385A7007E}" type="datetimeFigureOut">
              <a:rPr lang="cs-CZ" smtClean="0"/>
              <a:t>16.08.2018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E48A8-12BD-48D9-BEC9-4EA5FB08C8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41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-sandbox.mssf.cz/zadost.aspx?zalozka=UMZZIProjekt_LWZIPRJ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10EC0-BE31-4098-9329-FEE1485038C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266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Konkrétně prezentováno</a:t>
            </a:r>
            <a:r>
              <a:rPr lang="cs-CZ" baseline="0" dirty="0"/>
              <a:t> na zprávě typu ZOR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067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 </a:t>
            </a:r>
            <a:r>
              <a:rPr lang="cs-CZ" dirty="0" err="1"/>
              <a:t>ZoU</a:t>
            </a:r>
            <a:r>
              <a:rPr lang="cs-CZ" baseline="0" dirty="0"/>
              <a:t> se tato záložka nazývá „plnění udržitelnosti“.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204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Některé</a:t>
            </a:r>
            <a:r>
              <a:rPr lang="cs-CZ" baseline="0" dirty="0"/>
              <a:t> projekty dle definice budou vytvářet příjmy dle čl.61 a bude jim poměrná část způsobilých výdajů pokrácena v </a:t>
            </a:r>
            <a:r>
              <a:rPr lang="cs-CZ" baseline="0" dirty="0" err="1"/>
              <a:t>žopl</a:t>
            </a:r>
            <a:r>
              <a:rPr lang="cs-CZ" baseline="0" dirty="0"/>
              <a:t>. Do zpráv se tato skutečnost vykazovat nebude.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558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616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Tato</a:t>
            </a:r>
            <a:r>
              <a:rPr lang="cs-CZ" baseline="0" dirty="0"/>
              <a:t> záložka je relevantní pouze pro zprávy z realizace </a:t>
            </a:r>
            <a:r>
              <a:rPr lang="cs-CZ" baseline="0" dirty="0" err="1"/>
              <a:t>ZoR</a:t>
            </a:r>
            <a:r>
              <a:rPr lang="cs-CZ" baseline="0" dirty="0"/>
              <a:t>/</a:t>
            </a:r>
            <a:r>
              <a:rPr lang="cs-CZ" baseline="0" dirty="0" err="1"/>
              <a:t>ZZoR</a:t>
            </a:r>
            <a:r>
              <a:rPr lang="cs-CZ" baseline="0" dirty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78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Příjemce vyplňuje hodnoty</a:t>
            </a:r>
            <a:r>
              <a:rPr lang="cs-CZ" baseline="0" dirty="0"/>
              <a:t> většiny indikátorů přírůstkově a systém tyto hodnoty kumulativně načítá (automaticky). </a:t>
            </a:r>
          </a:p>
          <a:p>
            <a:r>
              <a:rPr lang="cs-CZ" baseline="0" dirty="0"/>
              <a:t>Definice k indikátoru se zobrazí až po ,,přesunutí“ daného indikátoru z horního seznamu do spodního seznamu– tedy až po stisknutí tlačítka </a:t>
            </a:r>
            <a:r>
              <a:rPr lang="cs-CZ" i="1" baseline="0" dirty="0"/>
              <a:t>Vykázat změnu/přírůstek. </a:t>
            </a:r>
            <a:r>
              <a:rPr lang="cs-CZ" i="0" baseline="0" dirty="0"/>
              <a:t>Zároveň je nutné na daný indikátor v tomto dolním seznamu kliknout (viz. č. 3)</a:t>
            </a:r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841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Definice k indikátoru se zobrazí až po ,,přesunutí“ daného indikátoru z horního seznamu do spodního seznamu– tedy až po stisknutí tlačítka </a:t>
            </a:r>
            <a:r>
              <a:rPr lang="cs-CZ" i="1" baseline="0" dirty="0"/>
              <a:t>Vykázat změnu/přírůstek. </a:t>
            </a:r>
            <a:r>
              <a:rPr lang="cs-CZ" i="0" baseline="0" dirty="0"/>
              <a:t>Zároveň je nutné na daný indikátor v tomto dolním seznamu kliknout (viz. č. 3) na předchozím snímku.</a:t>
            </a:r>
            <a:endParaRPr lang="cs-CZ" i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50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421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Záložka relevantní pouze</a:t>
            </a:r>
            <a:r>
              <a:rPr lang="cs-CZ" baseline="0" dirty="0"/>
              <a:t> pro zprávy z realizace </a:t>
            </a:r>
            <a:r>
              <a:rPr lang="cs-CZ" baseline="0" dirty="0" err="1"/>
              <a:t>ZoR</a:t>
            </a:r>
            <a:r>
              <a:rPr lang="cs-CZ" baseline="0" dirty="0"/>
              <a:t>/</a:t>
            </a:r>
            <a:r>
              <a:rPr lang="cs-CZ" baseline="0" dirty="0" err="1"/>
              <a:t>ZZoR</a:t>
            </a:r>
            <a:r>
              <a:rPr lang="cs-CZ" baseline="0" dirty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754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*Žadatel zvolí z možností „ANO“, „Nevztahuje se“, „Prozatím ne“, dle</a:t>
            </a:r>
            <a:r>
              <a:rPr lang="cs-CZ" baseline="0" dirty="0"/>
              <a:t> aktuálního stavu plnění publicity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baseline="0" dirty="0"/>
              <a:t>Relevantní pouze pro zprávy z realizace ZOR/ZZOR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00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  <a:p>
            <a:r>
              <a:rPr lang="cs-CZ" baseline="0" dirty="0"/>
              <a:t>Vypořádáním se rozumí převedení zprávy na straně CSSF do stavu ,,Schválena ze strany </a:t>
            </a:r>
            <a:r>
              <a:rPr lang="cs-CZ" b="1" u="sng" baseline="0" dirty="0"/>
              <a:t>ŘO</a:t>
            </a:r>
            <a:r>
              <a:rPr lang="cs-CZ" baseline="0" dirty="0"/>
              <a:t> z </a:t>
            </a:r>
            <a:r>
              <a:rPr lang="cs-CZ" b="1" u="sng" baseline="0" dirty="0"/>
              <a:t>obsahové</a:t>
            </a:r>
            <a:r>
              <a:rPr lang="cs-CZ" baseline="0" dirty="0"/>
              <a:t> kvality“. </a:t>
            </a:r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066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Tato záložka se vyplňuje v případě, že došlo ke změně ve firemních proměnných oproti údajům uvedeným v žádosti o podporu</a:t>
            </a:r>
            <a:r>
              <a:rPr lang="cs-CZ" baseline="0" dirty="0"/>
              <a:t> příp. předchozí schválené zprávě.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832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 programů </a:t>
            </a:r>
            <a:r>
              <a:rPr lang="cs-CZ" dirty="0" err="1"/>
              <a:t>eko</a:t>
            </a:r>
            <a:r>
              <a:rPr lang="cs-CZ" dirty="0"/>
              <a:t> energie</a:t>
            </a:r>
            <a:r>
              <a:rPr lang="cs-CZ" baseline="0" dirty="0"/>
              <a:t> bude datum dosažené hodnoty odpovídat datu vyhotovení energetického posudku. Ve zprávách, kde příjemce bude vykazovat hodnoty bez energetického posudku, tak bude datum dosažené hodnoty stejné jako sledované období zprávy „do“.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649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Dokud není finalizace provedena, je</a:t>
            </a:r>
            <a:r>
              <a:rPr lang="cs-CZ" baseline="0" dirty="0"/>
              <a:t> tlačítko Podpis dokumentu zašedlé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024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Důvod vrácení</a:t>
            </a:r>
            <a:r>
              <a:rPr lang="cs-CZ" baseline="0" dirty="0"/>
              <a:t> je použitelný, pokud zprávu podepisuje více osob postupně a v průběhu toho,  jedna z nich najde údaje, se kterými nesouhlasí.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085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3486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714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Pokud</a:t>
            </a:r>
            <a:r>
              <a:rPr lang="cs-CZ" baseline="0" dirty="0"/>
              <a:t> nastane c</a:t>
            </a:r>
            <a:r>
              <a:rPr lang="cs-CZ" dirty="0"/>
              <a:t>hybová hláška u sledovaného období v</a:t>
            </a:r>
            <a:r>
              <a:rPr lang="cs-CZ" baseline="0" dirty="0"/>
              <a:t> záložce </a:t>
            </a:r>
            <a:r>
              <a:rPr lang="cs-CZ" dirty="0">
                <a:effectLst/>
                <a:hlinkClick r:id="rId3"/>
              </a:rPr>
              <a:t>Informace o zprávě </a:t>
            </a:r>
            <a:r>
              <a:rPr lang="cs-CZ" dirty="0">
                <a:effectLst/>
              </a:rPr>
              <a:t>: Sledované období do musí být nižší nebo rovno předpokládanému datu podání</a:t>
            </a:r>
            <a:r>
              <a:rPr lang="cs-CZ" baseline="0" dirty="0">
                <a:effectLst/>
              </a:rPr>
              <a:t> ve finančním plánu.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86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882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Naprostá</a:t>
            </a:r>
            <a:r>
              <a:rPr lang="cs-CZ" baseline="0" dirty="0"/>
              <a:t> většina projektů má dobu udržitelnosti 5 let – podávají 4 </a:t>
            </a:r>
            <a:r>
              <a:rPr lang="cs-CZ" baseline="0" dirty="0" err="1"/>
              <a:t>ZoU</a:t>
            </a:r>
            <a:r>
              <a:rPr lang="cs-CZ" baseline="0" dirty="0"/>
              <a:t> + 1 </a:t>
            </a:r>
            <a:r>
              <a:rPr lang="cs-CZ" baseline="0" dirty="0" err="1"/>
              <a:t>ZZoU</a:t>
            </a:r>
            <a:r>
              <a:rPr lang="cs-CZ" baseline="0" dirty="0"/>
              <a:t>. </a:t>
            </a:r>
          </a:p>
          <a:p>
            <a:r>
              <a:rPr lang="cs-CZ" baseline="0" dirty="0"/>
              <a:t>PA – Právní akt, ZV – způsobilé výdaje projektu, FP – finanční plán projektu, </a:t>
            </a:r>
            <a:r>
              <a:rPr lang="cs-CZ" baseline="0" dirty="0" err="1"/>
              <a:t>ŽoPl</a:t>
            </a:r>
            <a:r>
              <a:rPr lang="cs-CZ" baseline="0" dirty="0"/>
              <a:t> – žádost o platbu</a:t>
            </a:r>
          </a:p>
          <a:p>
            <a:r>
              <a:rPr lang="cs-CZ" baseline="0" dirty="0"/>
              <a:t>Vzorec pro generování závazných dat podání </a:t>
            </a:r>
            <a:r>
              <a:rPr lang="cs-CZ" baseline="0" dirty="0" err="1"/>
              <a:t>ZoU</a:t>
            </a:r>
            <a:r>
              <a:rPr lang="cs-CZ" baseline="0" dirty="0"/>
              <a:t>: 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finančně ukončen ze strany ŘO“ (</a:t>
            </a:r>
            <a:r>
              <a:rPr lang="cs-CZ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dd.mm.rrrr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+ 1 rok (dd-1.mm.rrrr+1) + 10 pracovních dní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20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*Uživatelské</a:t>
            </a:r>
            <a:r>
              <a:rPr lang="cs-CZ" baseline="0" dirty="0"/>
              <a:t> role:</a:t>
            </a:r>
          </a:p>
          <a:p>
            <a:r>
              <a:rPr lang="cs-CZ" baseline="0" dirty="0"/>
              <a:t>Editor</a:t>
            </a:r>
          </a:p>
          <a:p>
            <a:r>
              <a:rPr lang="cs-CZ" baseline="0" dirty="0"/>
              <a:t>Správce přístupů</a:t>
            </a:r>
          </a:p>
          <a:p>
            <a:r>
              <a:rPr lang="cs-CZ" baseline="0" dirty="0"/>
              <a:t>Zástupce správce přístupů</a:t>
            </a:r>
          </a:p>
          <a:p>
            <a:r>
              <a:rPr lang="cs-CZ" baseline="0" dirty="0"/>
              <a:t>Signatář</a:t>
            </a:r>
          </a:p>
          <a:p>
            <a:r>
              <a:rPr lang="cs-CZ" baseline="0" dirty="0"/>
              <a:t>Čtenář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342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Zprávy podávané v období udržitelnosti (</a:t>
            </a:r>
            <a:r>
              <a:rPr lang="cs-CZ" baseline="0" dirty="0" err="1"/>
              <a:t>ZoU</a:t>
            </a:r>
            <a:r>
              <a:rPr lang="cs-CZ" baseline="0" dirty="0"/>
              <a:t> a </a:t>
            </a:r>
            <a:r>
              <a:rPr lang="cs-CZ" baseline="0" dirty="0" err="1"/>
              <a:t>ZZoU</a:t>
            </a:r>
            <a:r>
              <a:rPr lang="cs-CZ" baseline="0" dirty="0"/>
              <a:t>)  budou příjemci vygenerovány až po přechodu projektu do stavu ,,Finančně ukončen ze strany ŘO“.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061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POZOR – pokud je u daného projektu větší množství zpráv, je možné, že harmonogram bude rozdělen na více stránkách.</a:t>
            </a:r>
          </a:p>
          <a:p>
            <a:r>
              <a:rPr lang="cs-CZ" baseline="0" dirty="0"/>
              <a:t>Pro vygenerování nové zprávy je nutné použít záložku níže: </a:t>
            </a:r>
            <a:r>
              <a:rPr lang="cs-CZ" i="1" baseline="0" dirty="0"/>
              <a:t>Založit novou Zprávu/Informaci.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221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Novou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ZoU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lze založit (přepnout do stavu Rozpracována) v případě, že jsou všechny předchozí vypořádány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tzn. ve stavu schválena ŘO.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48A8-12BD-48D9-BEC9-4EA5FB08C80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34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gi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2.gif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gi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.gif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ek\Desktop\czi-sablona\grafika\prave-pruh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4960" y="0"/>
            <a:ext cx="2987041" cy="6858000"/>
          </a:xfrm>
          <a:prstGeom prst="rect">
            <a:avLst/>
          </a:prstGeom>
          <a:noFill/>
        </p:spPr>
      </p:pic>
      <p:pic>
        <p:nvPicPr>
          <p:cNvPr id="1026" name="Picture 2" descr="C:\Users\Marek\Desktop\czi-sablona\grafika\centralni-vizu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20496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358" y="1513813"/>
            <a:ext cx="8253941" cy="1080120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7382" y="2802584"/>
            <a:ext cx="6816757" cy="739952"/>
          </a:xfrm>
        </p:spPr>
        <p:txBody>
          <a:bodyPr>
            <a:normAutofit/>
          </a:bodyPr>
          <a:lstStyle>
            <a:lvl1pPr marL="0" indent="0" algn="l">
              <a:spcBef>
                <a:spcPts val="25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28" name="Picture 4" descr="C:\Users\Marek\Desktop\czi-sablona\grafika\mpo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929811" y="5849438"/>
            <a:ext cx="1638797" cy="581170"/>
          </a:xfrm>
          <a:prstGeom prst="rect">
            <a:avLst/>
          </a:prstGeom>
          <a:noFill/>
        </p:spPr>
      </p:pic>
      <p:pic>
        <p:nvPicPr>
          <p:cNvPr id="8" name="Picture 5" descr="C:\Users\Marek\Desktop\czi-sablona\grafika\czechinvest-logo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561381" y="282937"/>
            <a:ext cx="2295259" cy="826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34061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268762"/>
            <a:ext cx="10972800" cy="460851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D75-1A7A-44DB-87D8-73EBF2666941}" type="datetimeFigureOut">
              <a:rPr lang="cs-CZ" smtClean="0"/>
              <a:t>16.08.2018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5691-BD3C-457D-AF8B-C5144CFD9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2926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60263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60263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D75-1A7A-44DB-87D8-73EBF2666941}" type="datetimeFigureOut">
              <a:rPr lang="cs-CZ" smtClean="0"/>
              <a:t>16.08.2018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5691-BD3C-457D-AF8B-C5144CFD9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84979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ek\Desktop\czi-sablona\grafika\prave-pruhy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4960" y="0"/>
            <a:ext cx="2987041" cy="6858000"/>
          </a:xfrm>
          <a:prstGeom prst="rect">
            <a:avLst/>
          </a:prstGeom>
          <a:noFill/>
        </p:spPr>
      </p:pic>
      <p:pic>
        <p:nvPicPr>
          <p:cNvPr id="1026" name="Picture 2" descr="C:\Users\Marek\Desktop\czi-sablona\grafika\centralni-vizua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20496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0358" y="1513813"/>
            <a:ext cx="8253941" cy="1080120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7382" y="2802584"/>
            <a:ext cx="6816757" cy="739952"/>
          </a:xfrm>
        </p:spPr>
        <p:txBody>
          <a:bodyPr>
            <a:normAutofit/>
          </a:bodyPr>
          <a:lstStyle>
            <a:lvl1pPr marL="0" indent="0" algn="l">
              <a:spcBef>
                <a:spcPts val="25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28" name="Picture 4" descr="C:\Users\Marek\Desktop\czi-sablona\grafika\mpo.gif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9929811" y="5849438"/>
            <a:ext cx="1638797" cy="581170"/>
          </a:xfrm>
          <a:prstGeom prst="rect">
            <a:avLst/>
          </a:prstGeom>
          <a:noFill/>
        </p:spPr>
      </p:pic>
      <p:pic>
        <p:nvPicPr>
          <p:cNvPr id="8" name="Picture 5" descr="C:\Users\Marek\Desktop\czi-sablona\grafika\czechinvest-logo.gif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9561381" y="282937"/>
            <a:ext cx="2295259" cy="826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09459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268762"/>
            <a:ext cx="10972800" cy="4392487"/>
          </a:xfrm>
        </p:spPr>
        <p:txBody>
          <a:bodyPr/>
          <a:lstStyle>
            <a:lvl2pPr marL="714375" indent="-257175">
              <a:buFont typeface="Wingdings" pitchFamily="2" charset="2"/>
              <a:buChar char="§"/>
              <a:tabLst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>
                <a:solidFill>
                  <a:srgbClr val="FFFFFF"/>
                </a:solidFill>
              </a:rPr>
              <a:pPr/>
              <a:t>16.08.2018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591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49363" y="274638"/>
            <a:ext cx="2411267" cy="850106"/>
          </a:xfrm>
        </p:spPr>
        <p:txBody>
          <a:bodyPr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60363" y="1268762"/>
            <a:ext cx="2400267" cy="4392487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600"/>
            </a:lvl1pPr>
            <a:lvl2pPr marL="714375" indent="-257175">
              <a:buFont typeface="Wingdings" pitchFamily="2" charset="2"/>
              <a:buChar char="§"/>
              <a:tabLst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>
                <a:solidFill>
                  <a:srgbClr val="FFFFFF"/>
                </a:solidFill>
              </a:rPr>
              <a:pPr/>
              <a:t>16.08.2018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206400" cy="616585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185118869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ek\Desktop\czi-sablona\grafika\centralni-vizual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568"/>
            <a:ext cx="9204960" cy="393192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4418" y="4221090"/>
            <a:ext cx="8205257" cy="576063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cs-CZ" dirty="0"/>
              <a:t>Klepnutím lze upravit nadpis.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4418" y="4797152"/>
            <a:ext cx="8205257" cy="4018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>
                <a:solidFill>
                  <a:srgbClr val="FFFFFF"/>
                </a:solidFill>
              </a:rPr>
              <a:pPr/>
              <a:t>16.08.2018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pic>
        <p:nvPicPr>
          <p:cNvPr id="8" name="Picture 3" descr="C:\Users\Marek\Desktop\czi-sablona\grafika\prave-pruhy.gi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9204960" y="3021559"/>
            <a:ext cx="2987041" cy="497205"/>
          </a:xfrm>
          <a:prstGeom prst="rect">
            <a:avLst/>
          </a:prstGeom>
          <a:noFill/>
        </p:spPr>
      </p:pic>
      <p:pic>
        <p:nvPicPr>
          <p:cNvPr id="9" name="Picture 5" descr="C:\Users\Marek\Desktop\czi-sablona\grafika\czechinvest-logo.gif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9561381" y="282937"/>
            <a:ext cx="2295259" cy="826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29811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ek\Desktop\czi-sablona\grafika\logoslide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721340" cy="6858000"/>
          </a:xfrm>
          <a:prstGeom prst="rect">
            <a:avLst/>
          </a:prstGeom>
          <a:noFill/>
        </p:spPr>
      </p:pic>
      <p:pic>
        <p:nvPicPr>
          <p:cNvPr id="2051" name="Picture 3" descr="C:\Users\Marek\Desktop\czi-sablona\grafika\centralni-vizual-leva-cast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21341" y="1"/>
            <a:ext cx="1470660" cy="68580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71797" y="1513813"/>
            <a:ext cx="6336704" cy="1080120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80043" y="2833064"/>
            <a:ext cx="4128459" cy="686994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28" name="Picture 4" descr="C:\Users\Marek\Desktop\czi-sablona\grafika\mpo.gif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946245" y="5746306"/>
            <a:ext cx="1693371" cy="600526"/>
          </a:xfrm>
          <a:prstGeom prst="rect">
            <a:avLst/>
          </a:prstGeom>
          <a:noFill/>
        </p:spPr>
      </p:pic>
      <p:pic>
        <p:nvPicPr>
          <p:cNvPr id="1029" name="Picture 5" descr="C:\Users\Marek\Desktop\czi-sablona\grafika\czechinvest-logo.gif"/>
          <p:cNvPicPr>
            <a:picLocks noChangeAspect="1" noChangeArrowheads="1"/>
          </p:cNvPicPr>
          <p:nvPr userDrawn="1"/>
        </p:nvPicPr>
        <p:blipFill>
          <a:blip r:embed="rId5" cstate="print"/>
          <a:srcRect b="16667"/>
          <a:stretch>
            <a:fillRect/>
          </a:stretch>
        </p:blipFill>
        <p:spPr bwMode="auto">
          <a:xfrm>
            <a:off x="1007436" y="1700808"/>
            <a:ext cx="2400265" cy="720080"/>
          </a:xfrm>
          <a:prstGeom prst="rect">
            <a:avLst/>
          </a:prstGeom>
          <a:noFill/>
        </p:spPr>
      </p:pic>
      <p:pic>
        <p:nvPicPr>
          <p:cNvPr id="2052" name="Picture 4" descr="C:\Users\Marek\Desktop\czi-sablona\grafika\eu.gif"/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3542990" y="5844640"/>
            <a:ext cx="3640460" cy="418291"/>
          </a:xfrm>
          <a:prstGeom prst="rect">
            <a:avLst/>
          </a:prstGeom>
          <a:noFill/>
        </p:spPr>
      </p:pic>
      <p:pic>
        <p:nvPicPr>
          <p:cNvPr id="2053" name="Picture 5" descr="C:\Users\Marek\Desktop\czi-sablona\grafika\oppi.gif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2225" y="5848698"/>
            <a:ext cx="1700569" cy="414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3596379"/>
      </p:ext>
    </p:extLst>
  </p:cSld>
  <p:clrMapOvr>
    <a:masterClrMapping/>
  </p:clrMapOvr>
  <p:transition spd="slow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268762"/>
            <a:ext cx="5384800" cy="46085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268762"/>
            <a:ext cx="5384800" cy="46085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>
                <a:solidFill>
                  <a:srgbClr val="FFFFFF"/>
                </a:solidFill>
              </a:rPr>
              <a:pPr/>
              <a:t>16.08.2018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1598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1988841"/>
            <a:ext cx="5386917" cy="388843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26876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1988841"/>
            <a:ext cx="5389033" cy="388843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>
                <a:solidFill>
                  <a:srgbClr val="FFFFFF"/>
                </a:solidFill>
              </a:rPr>
              <a:pPr/>
              <a:t>16.08.2018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0526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>
                <a:solidFill>
                  <a:srgbClr val="FFFFFF"/>
                </a:solidFill>
              </a:rPr>
              <a:pPr/>
              <a:t>16.08.2018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952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268762"/>
            <a:ext cx="10972800" cy="4392487"/>
          </a:xfrm>
        </p:spPr>
        <p:txBody>
          <a:bodyPr/>
          <a:lstStyle>
            <a:lvl2pPr marL="714375" indent="-257175">
              <a:buFont typeface="Wingdings" pitchFamily="2" charset="2"/>
              <a:buChar char="§"/>
              <a:tabLst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D75-1A7A-44DB-87D8-73EBF2666941}" type="datetimeFigureOut">
              <a:rPr lang="cs-CZ" smtClean="0"/>
              <a:t>16.08.2018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5691-BD3C-457D-AF8B-C5144CFD9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90984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>
                <a:solidFill>
                  <a:srgbClr val="FFFFFF"/>
                </a:solidFill>
              </a:rPr>
              <a:pPr/>
              <a:t>16.08.2018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3830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268762"/>
            <a:ext cx="10972800" cy="460851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>
                <a:solidFill>
                  <a:srgbClr val="FFFFFF"/>
                </a:solidFill>
              </a:rPr>
              <a:pPr/>
              <a:t>16.08.2018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1852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60263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60263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5116-99B5-4C7A-8681-B5B9ED2B59C3}" type="datetimeFigureOut">
              <a:rPr lang="cs-CZ" smtClean="0">
                <a:solidFill>
                  <a:srgbClr val="FFFFFF"/>
                </a:solidFill>
              </a:rPr>
              <a:pPr/>
              <a:t>16.08.2018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AFFC-5550-4FFC-8998-E535BEA4B09F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9799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en-US" sz="4000" b="1" kern="1200" dirty="0">
                <a:solidFill>
                  <a:srgbClr val="009DE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2E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83929F4E-BCEC-4434-B5BC-7773E7B5FAFA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79780CB2-20D3-45CD-9916-3ED7D43A74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 descr="C:\Users\Marek\Desktop\czi-sablona\grafika\prave-pruhy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4960" y="0"/>
            <a:ext cx="2987041" cy="6858000"/>
          </a:xfrm>
          <a:prstGeom prst="rect">
            <a:avLst/>
          </a:prstGeom>
          <a:noFill/>
        </p:spPr>
      </p:pic>
      <p:pic>
        <p:nvPicPr>
          <p:cNvPr id="11" name="Picture 2" descr="C:\Users\Marek\Desktop\czi-sablona\grafika\centralni-vizua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204960" cy="6858000"/>
          </a:xfrm>
          <a:prstGeom prst="rect">
            <a:avLst/>
          </a:prstGeom>
          <a:noFill/>
        </p:spPr>
      </p:pic>
      <p:pic>
        <p:nvPicPr>
          <p:cNvPr id="12" name="Picture 4" descr="C:\Users\Marek\Desktop\czi-sablona\grafika\mpo.gif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9929811" y="5849438"/>
            <a:ext cx="1638797" cy="581170"/>
          </a:xfrm>
          <a:prstGeom prst="rect">
            <a:avLst/>
          </a:prstGeom>
          <a:noFill/>
        </p:spPr>
      </p:pic>
      <p:pic>
        <p:nvPicPr>
          <p:cNvPr id="13" name="Picture 5" descr="C:\Users\Marek\Desktop\czi-sablona\grafika\czechinvest-logo.gif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9561381" y="282937"/>
            <a:ext cx="2295259" cy="826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402861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ctr" defTabSz="914400" rtl="0" eaLnBrk="1" latinLnBrk="0" hangingPunct="1">
              <a:defRPr lang="en-US" sz="4000" b="1" kern="1200" dirty="0">
                <a:solidFill>
                  <a:srgbClr val="009DE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>
                <a:solidFill>
                  <a:srgbClr val="002E60"/>
                </a:solidFill>
              </a:defRPr>
            </a:lvl2pPr>
            <a:lvl3pPr marL="1143000" indent="-228600">
              <a:buClr>
                <a:srgbClr val="002E60"/>
              </a:buClr>
              <a:buFont typeface="Arial" panose="020B0604020202020204" pitchFamily="34" charset="0"/>
              <a:buChar char="•"/>
              <a:defRPr>
                <a:solidFill>
                  <a:srgbClr val="002E60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>
                <a:solidFill>
                  <a:srgbClr val="002E60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>
                <a:solidFill>
                  <a:srgbClr val="002E60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B1E3DD75-1A7A-44DB-87D8-73EBF2666941}" type="datetimeFigureOut">
              <a:rPr lang="cs-CZ" smtClean="0"/>
              <a:t>16.08.2018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83885691-BD3C-457D-AF8B-C5144CFD9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805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2E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95C65116-99B5-4C7A-8681-B5B9ED2B59C3}" type="datetimeFigureOut">
              <a:rPr lang="cs-CZ" smtClean="0">
                <a:solidFill>
                  <a:srgbClr val="FFFFFF"/>
                </a:solidFill>
              </a:rPr>
              <a:pPr/>
              <a:t>16.08.2018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CA62AFFC-5550-4FFC-8998-E535BEA4B09F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  <p:pic>
        <p:nvPicPr>
          <p:cNvPr id="10" name="Picture 2" descr="C:\Users\Marek\Desktop\czi-sablona\grafika\centralni-vizual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568"/>
            <a:ext cx="9204960" cy="3931920"/>
          </a:xfrm>
          <a:prstGeom prst="rect">
            <a:avLst/>
          </a:prstGeom>
          <a:noFill/>
        </p:spPr>
      </p:pic>
      <p:pic>
        <p:nvPicPr>
          <p:cNvPr id="11" name="Picture 3" descr="C:\Users\Marek\Desktop\czi-sablona\grafika\prave-pruhy.gi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9204960" y="3021559"/>
            <a:ext cx="2987041" cy="497205"/>
          </a:xfrm>
          <a:prstGeom prst="rect">
            <a:avLst/>
          </a:prstGeom>
          <a:noFill/>
        </p:spPr>
      </p:pic>
      <p:pic>
        <p:nvPicPr>
          <p:cNvPr id="12" name="Picture 5" descr="C:\Users\Marek\Desktop\czi-sablona\grafika\czechinvest-logo.gif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9561381" y="282937"/>
            <a:ext cx="2295259" cy="826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291987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rgbClr val="002E60"/>
                </a:solidFill>
              </a:defRPr>
            </a:lvl2pPr>
            <a:lvl3pPr>
              <a:defRPr sz="2000">
                <a:solidFill>
                  <a:srgbClr val="002E60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rgbClr val="002E60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800">
                <a:solidFill>
                  <a:srgbClr val="002E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>
                <a:solidFill>
                  <a:srgbClr val="002E60"/>
                </a:solidFill>
              </a:defRPr>
            </a:lvl2pPr>
            <a:lvl3pPr>
              <a:defRPr sz="2000">
                <a:solidFill>
                  <a:srgbClr val="002E60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rgbClr val="002E60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800">
                <a:solidFill>
                  <a:srgbClr val="002E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95C65116-99B5-4C7A-8681-B5B9ED2B59C3}" type="datetimeFigureOut">
              <a:rPr lang="cs-CZ" smtClean="0">
                <a:solidFill>
                  <a:srgbClr val="FFFFFF"/>
                </a:solidFill>
              </a:rPr>
              <a:pPr/>
              <a:t>16.08.2018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CA62AFFC-5550-4FFC-8998-E535BEA4B09F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5423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95C65116-99B5-4C7A-8681-B5B9ED2B59C3}" type="datetimeFigureOut">
              <a:rPr lang="cs-CZ" smtClean="0">
                <a:solidFill>
                  <a:srgbClr val="FFFFFF"/>
                </a:solidFill>
              </a:rPr>
              <a:pPr/>
              <a:t>16.08.2018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CA62AFFC-5550-4FFC-8998-E535BEA4B09F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1893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386" y="908720"/>
            <a:ext cx="10465164" cy="461130"/>
          </a:xfrm>
        </p:spPr>
        <p:txBody>
          <a:bodyPr>
            <a:noAutofit/>
          </a:bodyPr>
          <a:lstStyle>
            <a:lvl1pPr algn="l">
              <a:defRPr sz="2400" baseline="0"/>
            </a:lvl1pPr>
          </a:lstStyle>
          <a:p>
            <a:r>
              <a:rPr lang="cs-CZ" sz="2800" b="1" dirty="0">
                <a:solidFill>
                  <a:srgbClr val="009DE0"/>
                </a:solidFill>
                <a:latin typeface="Calibri" panose="020F0502020204030204" pitchFamily="34" charset="0"/>
              </a:rPr>
              <a:t>Implementační struktura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B1E3DD75-1A7A-44DB-87D8-73EBF2666941}" type="datetimeFigureOut">
              <a:rPr lang="cs-CZ" smtClean="0"/>
              <a:t>16.08.2018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83885691-BD3C-457D-AF8B-C5144CFD9EE2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2"/>
            <a:ext cx="10463949" cy="8417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Wingdings" panose="05000000000000000000" pitchFamily="2" charset="2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 dirty="0"/>
              <a:t>Upravte styly předlohy textu. </a:t>
            </a:r>
            <a:r>
              <a:rPr lang="cs-CZ" dirty="0" err="1"/>
              <a:t>adlfjaldjfaůjdfaůljfda</a:t>
            </a:r>
            <a:r>
              <a:rPr lang="cs-CZ" dirty="0"/>
              <a:t>. Upravte styly předlohy textu. </a:t>
            </a:r>
            <a:r>
              <a:rPr lang="cs-CZ" dirty="0" err="1"/>
              <a:t>adlfjaldjfaůjdfaůljfda</a:t>
            </a:r>
            <a:r>
              <a:rPr lang="cs-CZ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 dirty="0"/>
              <a:t>Upravte styly předlohy textu. </a:t>
            </a:r>
            <a:r>
              <a:rPr lang="cs-CZ" dirty="0" err="1"/>
              <a:t>adlfjaldjfaůjdfaůljfda</a:t>
            </a:r>
            <a:r>
              <a:rPr lang="cs-CZ" dirty="0"/>
              <a:t>. Upravte styly předlohy textu. </a:t>
            </a:r>
            <a:r>
              <a:rPr lang="cs-CZ" dirty="0" err="1"/>
              <a:t>adlfjaldjfaůjdfaůljfda</a:t>
            </a:r>
            <a:r>
              <a:rPr lang="cs-CZ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DE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cs-CZ" dirty="0"/>
              <a:t>Upravte styly předlohy textu. </a:t>
            </a:r>
            <a:r>
              <a:rPr lang="cs-CZ" dirty="0" err="1"/>
              <a:t>adlfjaldjfaůjdfaůljfda</a:t>
            </a:r>
            <a:r>
              <a:rPr lang="cs-CZ" dirty="0"/>
              <a:t>. </a:t>
            </a:r>
          </a:p>
          <a:p>
            <a:pPr lvl="0"/>
            <a:endParaRPr lang="cs-CZ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608386" y="2378918"/>
            <a:ext cx="10465165" cy="307041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rgbClr val="002E60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002E60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rgbClr val="002E60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>
                <a:solidFill>
                  <a:srgbClr val="002E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42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95C65116-99B5-4C7A-8681-B5B9ED2B59C3}" type="datetimeFigureOut">
              <a:rPr lang="cs-CZ" smtClean="0">
                <a:solidFill>
                  <a:srgbClr val="FFFFFF"/>
                </a:solidFill>
              </a:rPr>
              <a:pPr/>
              <a:t>16.08.2018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CA62AFFC-5550-4FFC-8998-E535BEA4B09F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922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49363" y="274638"/>
            <a:ext cx="2411267" cy="850106"/>
          </a:xfrm>
        </p:spPr>
        <p:txBody>
          <a:bodyPr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60363" y="1268762"/>
            <a:ext cx="2400267" cy="4392487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600"/>
            </a:lvl1pPr>
            <a:lvl2pPr marL="714375" indent="-257175">
              <a:buFont typeface="Wingdings" pitchFamily="2" charset="2"/>
              <a:buChar char="§"/>
              <a:tabLst/>
              <a:defRPr/>
            </a:lvl2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D75-1A7A-44DB-87D8-73EBF2666941}" type="datetimeFigureOut">
              <a:rPr lang="cs-CZ" smtClean="0"/>
              <a:t>16.08.2018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5691-BD3C-457D-AF8B-C5144CFD9EE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206400" cy="616585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251010231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42950" indent="-285750">
              <a:buFont typeface="Arial" panose="020B0604020202020204" pitchFamily="34" charset="0"/>
              <a:buChar char="•"/>
              <a:defRPr sz="2800">
                <a:solidFill>
                  <a:srgbClr val="002E60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solidFill>
                  <a:srgbClr val="002E60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rgbClr val="002E60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2000">
                <a:solidFill>
                  <a:srgbClr val="002E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B1E3DD75-1A7A-44DB-87D8-73EBF2666941}" type="datetimeFigureOut">
              <a:rPr lang="cs-CZ" smtClean="0"/>
              <a:t>16.08.2018</a:t>
            </a:fld>
            <a:endParaRPr lang="cs-CZ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endParaRPr lang="cs-CZ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83885691-BD3C-457D-AF8B-C5144CFD9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169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E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B1E3DD75-1A7A-44DB-87D8-73EBF2666941}" type="datetimeFigureOut">
              <a:rPr lang="cs-CZ" smtClean="0"/>
              <a:t>16.08.2018</a:t>
            </a:fld>
            <a:endParaRPr lang="cs-CZ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endParaRPr lang="cs-CZ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83885691-BD3C-457D-AF8B-C5144CFD9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884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2pPr marL="742950" indent="-285750">
              <a:buFont typeface="Arial" panose="020B0604020202020204" pitchFamily="34" charset="0"/>
              <a:buChar char="•"/>
              <a:defRPr>
                <a:solidFill>
                  <a:srgbClr val="002E60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002E60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002E60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>
                <a:solidFill>
                  <a:srgbClr val="002E60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95C65116-99B5-4C7A-8681-B5B9ED2B59C3}" type="datetimeFigureOut">
              <a:rPr lang="cs-CZ" smtClean="0">
                <a:solidFill>
                  <a:srgbClr val="FFFFFF"/>
                </a:solidFill>
              </a:rPr>
              <a:pPr/>
              <a:t>16.08.2018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CA62AFFC-5550-4FFC-8998-E535BEA4B09F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4049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>
            <a:lvl2pPr marL="742950" indent="-285750">
              <a:buFont typeface="Arial" panose="020B0604020202020204" pitchFamily="34" charset="0"/>
              <a:buChar char="•"/>
              <a:defRPr>
                <a:solidFill>
                  <a:srgbClr val="002E60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002E60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002E60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>
                <a:solidFill>
                  <a:srgbClr val="002E60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95C65116-99B5-4C7A-8681-B5B9ED2B59C3}" type="datetimeFigureOut">
              <a:rPr lang="cs-CZ" smtClean="0">
                <a:solidFill>
                  <a:srgbClr val="FFFFFF"/>
                </a:solidFill>
              </a:rPr>
              <a:pPr/>
              <a:t>16.08.2018</a:t>
            </a:fld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CA62AFFC-5550-4FFC-8998-E535BEA4B09F}" type="slidenum">
              <a:rPr lang="cs-CZ" smtClean="0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570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ek\Desktop\czi-sablona\grafika\centralni-vizua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568"/>
            <a:ext cx="9204960" cy="393192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4418" y="4221090"/>
            <a:ext cx="8205257" cy="576063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cs-CZ" dirty="0"/>
              <a:t>Klepnutím lze upravit nadpis.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4418" y="4797152"/>
            <a:ext cx="8205257" cy="4018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D75-1A7A-44DB-87D8-73EBF2666941}" type="datetimeFigureOut">
              <a:rPr lang="cs-CZ" smtClean="0"/>
              <a:t>16.08.2018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5691-BD3C-457D-AF8B-C5144CFD9EE2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 descr="C:\Users\Marek\Desktop\czi-sablona\grafika\prave-pruhy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204960" y="3021559"/>
            <a:ext cx="2987041" cy="497205"/>
          </a:xfrm>
          <a:prstGeom prst="rect">
            <a:avLst/>
          </a:prstGeom>
          <a:noFill/>
        </p:spPr>
      </p:pic>
      <p:pic>
        <p:nvPicPr>
          <p:cNvPr id="9" name="Picture 5" descr="C:\Users\Marek\Desktop\czi-sablona\grafika\czechinvest-logo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561381" y="282937"/>
            <a:ext cx="2295259" cy="826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98939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ek\Desktop\czi-sablona\grafika\logosli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721340" cy="6858000"/>
          </a:xfrm>
          <a:prstGeom prst="rect">
            <a:avLst/>
          </a:prstGeom>
          <a:noFill/>
        </p:spPr>
      </p:pic>
      <p:pic>
        <p:nvPicPr>
          <p:cNvPr id="2051" name="Picture 3" descr="C:\Users\Marek\Desktop\czi-sablona\grafika\centralni-vizual-leva-c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21341" y="1"/>
            <a:ext cx="1470660" cy="68580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71797" y="1513813"/>
            <a:ext cx="6336704" cy="1080120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80043" y="2833064"/>
            <a:ext cx="4128459" cy="686994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28" name="Picture 4" descr="C:\Users\Marek\Desktop\czi-sablona\grafika\mpo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46245" y="5746306"/>
            <a:ext cx="1693371" cy="600526"/>
          </a:xfrm>
          <a:prstGeom prst="rect">
            <a:avLst/>
          </a:prstGeom>
          <a:noFill/>
        </p:spPr>
      </p:pic>
      <p:pic>
        <p:nvPicPr>
          <p:cNvPr id="1029" name="Picture 5" descr="C:\Users\Marek\Desktop\czi-sablona\grafika\czechinvest-logo.gif"/>
          <p:cNvPicPr>
            <a:picLocks noChangeAspect="1" noChangeArrowheads="1"/>
          </p:cNvPicPr>
          <p:nvPr/>
        </p:nvPicPr>
        <p:blipFill>
          <a:blip r:embed="rId5" cstate="print"/>
          <a:srcRect b="16667"/>
          <a:stretch>
            <a:fillRect/>
          </a:stretch>
        </p:blipFill>
        <p:spPr bwMode="auto">
          <a:xfrm>
            <a:off x="1007436" y="1700808"/>
            <a:ext cx="2400265" cy="720080"/>
          </a:xfrm>
          <a:prstGeom prst="rect">
            <a:avLst/>
          </a:prstGeom>
          <a:noFill/>
        </p:spPr>
      </p:pic>
      <p:pic>
        <p:nvPicPr>
          <p:cNvPr id="2052" name="Picture 4" descr="C:\Users\Marek\Desktop\czi-sablona\grafika\eu.gif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542990" y="5844640"/>
            <a:ext cx="3640460" cy="418291"/>
          </a:xfrm>
          <a:prstGeom prst="rect">
            <a:avLst/>
          </a:prstGeom>
          <a:noFill/>
        </p:spPr>
      </p:pic>
      <p:pic>
        <p:nvPicPr>
          <p:cNvPr id="2053" name="Picture 5" descr="C:\Users\Marek\Desktop\czi-sablona\grafika\oppi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2225" y="5848698"/>
            <a:ext cx="1700569" cy="414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833350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268762"/>
            <a:ext cx="5384800" cy="46085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268762"/>
            <a:ext cx="5384800" cy="460851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D75-1A7A-44DB-87D8-73EBF2666941}" type="datetimeFigureOut">
              <a:rPr lang="cs-CZ" smtClean="0"/>
              <a:t>16.08.2018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5691-BD3C-457D-AF8B-C5144CFD9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6813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1988841"/>
            <a:ext cx="5386917" cy="388843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26876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1988841"/>
            <a:ext cx="5389033" cy="388843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D75-1A7A-44DB-87D8-73EBF2666941}" type="datetimeFigureOut">
              <a:rPr lang="cs-CZ" smtClean="0"/>
              <a:t>16.08.2018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5691-BD3C-457D-AF8B-C5144CFD9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1365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D75-1A7A-44DB-87D8-73EBF2666941}" type="datetimeFigureOut">
              <a:rPr lang="cs-CZ" smtClean="0"/>
              <a:t>16.08.2018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5691-BD3C-457D-AF8B-C5144CFD9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9732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D75-1A7A-44DB-87D8-73EBF2666941}" type="datetimeFigureOut">
              <a:rPr lang="cs-CZ" smtClean="0"/>
              <a:t>16.08.2018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5691-BD3C-457D-AF8B-C5144CFD9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0125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rek\Desktop\czi-sablona\grafika\centralni-vizual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1" y="6165895"/>
            <a:ext cx="9204960" cy="691515"/>
          </a:xfrm>
          <a:prstGeom prst="rect">
            <a:avLst/>
          </a:prstGeom>
          <a:noFill/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268761"/>
            <a:ext cx="109728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99456" y="6441479"/>
            <a:ext cx="960107" cy="190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B1E3DD75-1A7A-44DB-87D8-73EBF2666941}" type="datetimeFigureOut">
              <a:rPr lang="cs-CZ" smtClean="0"/>
              <a:t>16.08.2018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255575" y="6441479"/>
            <a:ext cx="5568619" cy="190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920203" y="6440636"/>
            <a:ext cx="1152128" cy="190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3885691-BD3C-457D-AF8B-C5144CFD9EE2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5" descr="C:\Users\Marek\Desktop\czi-sablona\grafika\czechinvest-logo.gif"/>
          <p:cNvPicPr>
            <a:picLocks noChangeAspect="1" noChangeArrowheads="1"/>
          </p:cNvPicPr>
          <p:nvPr/>
        </p:nvPicPr>
        <p:blipFill>
          <a:blip r:embed="rId14" cstate="print"/>
          <a:srcRect b="14498"/>
          <a:stretch>
            <a:fillRect/>
          </a:stretch>
        </p:blipFill>
        <p:spPr bwMode="auto">
          <a:xfrm>
            <a:off x="9936427" y="6218263"/>
            <a:ext cx="1545168" cy="475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274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57175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rek\Desktop\czi-sablona\grafika\centralni-vizual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1" y="6165895"/>
            <a:ext cx="9204960" cy="691515"/>
          </a:xfrm>
          <a:prstGeom prst="rect">
            <a:avLst/>
          </a:prstGeom>
          <a:noFill/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900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268761"/>
            <a:ext cx="109728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99456" y="6441479"/>
            <a:ext cx="960107" cy="190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5C65116-99B5-4C7A-8681-B5B9ED2B59C3}" type="datetimeFigureOut">
              <a:rPr lang="cs-CZ" smtClean="0">
                <a:solidFill>
                  <a:srgbClr val="FFFFFF"/>
                </a:solidFill>
                <a:cs typeface="Arial" charset="0"/>
              </a:rPr>
              <a:pPr/>
              <a:t>16.08.2018</a:t>
            </a:fld>
            <a:endParaRPr lang="cs-CZ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255575" y="6441479"/>
            <a:ext cx="5568619" cy="190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cs-CZ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920203" y="6440636"/>
            <a:ext cx="1152128" cy="190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CA62AFFC-5550-4FFC-8998-E535BEA4B09F}" type="slidenum">
              <a:rPr lang="cs-CZ" smtClean="0">
                <a:solidFill>
                  <a:srgbClr val="FFFFFF"/>
                </a:solidFill>
                <a:cs typeface="Arial" charset="0"/>
              </a:rPr>
              <a:pPr/>
              <a:t>‹#›</a:t>
            </a:fld>
            <a:endParaRPr lang="cs-CZ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5" descr="C:\Users\Marek\Desktop\czi-sablona\grafika\czechinvest-logo.gif"/>
          <p:cNvPicPr>
            <a:picLocks noChangeAspect="1" noChangeArrowheads="1"/>
          </p:cNvPicPr>
          <p:nvPr/>
        </p:nvPicPr>
        <p:blipFill>
          <a:blip r:embed="rId14" cstate="print"/>
          <a:srcRect b="14498"/>
          <a:stretch>
            <a:fillRect/>
          </a:stretch>
        </p:blipFill>
        <p:spPr bwMode="auto">
          <a:xfrm>
            <a:off x="9936427" y="6218263"/>
            <a:ext cx="1545168" cy="475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080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57175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B1E3DD75-1A7A-44DB-87D8-73EBF2666941}" type="datetimeFigureOut">
              <a:rPr lang="cs-CZ" smtClean="0"/>
              <a:t>16.08.2018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0"/>
                </a:solidFill>
              </a:defRPr>
            </a:lvl1pPr>
          </a:lstStyle>
          <a:p>
            <a:fld id="{83885691-BD3C-457D-AF8B-C5144CFD9E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83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lang="en-US" sz="4000" b="1" kern="1200" dirty="0">
          <a:solidFill>
            <a:srgbClr val="009DE0"/>
          </a:solidFill>
          <a:latin typeface="Calibri" panose="020F0502020204030204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DE0"/>
        </a:buClr>
        <a:buFont typeface="Wingdings" panose="05000000000000000000" pitchFamily="2" charset="2"/>
        <a:buChar char="§"/>
        <a:defRPr sz="3200" kern="1200">
          <a:solidFill>
            <a:srgbClr val="002E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.cz/" TargetMode="External"/><Relationship Id="rId2" Type="http://schemas.openxmlformats.org/officeDocument/2006/relationships/hyperlink" Target="http://www.agentura-api.org/" TargetMode="Externa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79318" y="5097819"/>
            <a:ext cx="67750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Monitoring projektu v OP PIK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08" y="6202874"/>
            <a:ext cx="2346047" cy="3516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312" y="5856564"/>
            <a:ext cx="1476004" cy="69791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79318" y="6009346"/>
            <a:ext cx="561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Alena Kejdová, Analytik monitoringu fondů EU</a:t>
            </a:r>
          </a:p>
        </p:txBody>
      </p:sp>
    </p:spTree>
    <p:extLst>
      <p:ext uri="{BB962C8B-B14F-4D97-AF65-F5344CB8AC3E}">
        <p14:creationId xmlns:p14="http://schemas.microsoft.com/office/powerpoint/2010/main" val="90198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podání </a:t>
            </a:r>
            <a:r>
              <a:rPr lang="cs-CZ" dirty="0" err="1"/>
              <a:t>ZoR</a:t>
            </a:r>
            <a:r>
              <a:rPr lang="cs-CZ" dirty="0"/>
              <a:t>/</a:t>
            </a:r>
            <a:r>
              <a:rPr lang="cs-CZ" dirty="0" err="1"/>
              <a:t>ZoU</a:t>
            </a:r>
            <a:r>
              <a:rPr lang="cs-CZ" dirty="0"/>
              <a:t> v ISKP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67691"/>
            <a:ext cx="10515600" cy="4909272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Po vstupu do založené zprávy se příslušná zpráva otevře a zobrazí se editovatelné záložky v levém menu, do kterých žadatel postupně vyplňuje aktuální údaje.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U první podané zprávy se bude </a:t>
            </a:r>
          </a:p>
          <a:p>
            <a:pPr marL="0" indent="0">
              <a:buNone/>
            </a:pPr>
            <a:r>
              <a:rPr lang="cs-CZ" sz="1600" dirty="0"/>
              <a:t>shodovat datum „sledované období</a:t>
            </a:r>
          </a:p>
          <a:p>
            <a:pPr marL="0" indent="0">
              <a:buNone/>
            </a:pPr>
            <a:r>
              <a:rPr lang="cs-CZ" sz="1600" dirty="0"/>
              <a:t>od“ se „skutečným datem zahájení“ 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Po každé úpravě zprávy vždy </a:t>
            </a:r>
          </a:p>
          <a:p>
            <a:pPr marL="0" indent="0">
              <a:buNone/>
            </a:pPr>
            <a:r>
              <a:rPr lang="cs-CZ" sz="1600" dirty="0"/>
              <a:t>stisknout tlačítko </a:t>
            </a:r>
            <a:r>
              <a:rPr lang="cs-CZ" sz="1600" dirty="0">
                <a:solidFill>
                  <a:srgbClr val="FF0000"/>
                </a:solidFill>
              </a:rPr>
              <a:t>Uložit</a:t>
            </a:r>
            <a:r>
              <a:rPr lang="cs-CZ" sz="1600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05" y="1606591"/>
            <a:ext cx="7019259" cy="49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2247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vyplňování </a:t>
            </a:r>
            <a:r>
              <a:rPr lang="cs-CZ" dirty="0" err="1"/>
              <a:t>ZoR</a:t>
            </a:r>
            <a:r>
              <a:rPr lang="cs-CZ" dirty="0"/>
              <a:t>/</a:t>
            </a:r>
            <a:r>
              <a:rPr lang="cs-CZ" dirty="0" err="1"/>
              <a:t>ZoU</a:t>
            </a:r>
            <a:r>
              <a:rPr lang="cs-CZ" dirty="0"/>
              <a:t> v ISKP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Záložka </a:t>
            </a:r>
            <a:r>
              <a:rPr lang="cs-CZ" sz="1600" i="1" dirty="0"/>
              <a:t>Realizace, provoz/údržba výstupu - </a:t>
            </a:r>
            <a:r>
              <a:rPr lang="cs-CZ" sz="1600" dirty="0"/>
              <a:t>zde příjemce informuje o zajištění provozu/údržby projektu, o pokroku a celkovém stavu projektu.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04050"/>
            <a:ext cx="9441712" cy="420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4667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16320"/>
            <a:ext cx="10972800" cy="1143000"/>
          </a:xfrm>
        </p:spPr>
        <p:txBody>
          <a:bodyPr/>
          <a:lstStyle/>
          <a:p>
            <a:r>
              <a:rPr lang="cs-CZ" dirty="0"/>
              <a:t>Postup při vyplňování </a:t>
            </a:r>
            <a:r>
              <a:rPr lang="cs-CZ" dirty="0" err="1"/>
              <a:t>ZoR</a:t>
            </a:r>
            <a:r>
              <a:rPr lang="cs-CZ" dirty="0"/>
              <a:t>/</a:t>
            </a:r>
            <a:r>
              <a:rPr lang="cs-CZ" dirty="0" err="1"/>
              <a:t>ZoU</a:t>
            </a:r>
            <a:r>
              <a:rPr lang="cs-CZ" dirty="0"/>
              <a:t> v ISKP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8204" y="125996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Záložka </a:t>
            </a:r>
            <a:r>
              <a:rPr lang="cs-CZ" sz="1600" i="1" dirty="0"/>
              <a:t>Příjmy</a:t>
            </a:r>
            <a:r>
              <a:rPr lang="cs-CZ" sz="1600" dirty="0"/>
              <a:t> je pro projekty OPPIK nerelevantní a nevyplňuje se. Je nutné uvést křížek v checkboxu Proveden přepočet v modulu CBA.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5" y="1838326"/>
            <a:ext cx="8905875" cy="455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9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vyplňování </a:t>
            </a:r>
            <a:r>
              <a:rPr lang="cs-CZ" dirty="0" err="1"/>
              <a:t>ZoR</a:t>
            </a:r>
            <a:r>
              <a:rPr lang="cs-CZ" dirty="0"/>
              <a:t>/</a:t>
            </a:r>
            <a:r>
              <a:rPr lang="cs-CZ" dirty="0" err="1"/>
              <a:t>ZoU</a:t>
            </a:r>
            <a:r>
              <a:rPr lang="cs-CZ" dirty="0"/>
              <a:t> v ISKP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Záložka </a:t>
            </a:r>
            <a:r>
              <a:rPr lang="cs-CZ" sz="1600" i="1" dirty="0"/>
              <a:t>Identifikace problému </a:t>
            </a:r>
            <a:r>
              <a:rPr lang="cs-CZ" sz="1600" dirty="0"/>
              <a:t>slouží k popisu případného problému a ke sdělení jeho řešení.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13861"/>
            <a:ext cx="10735340" cy="45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7675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cs-CZ" dirty="0"/>
              <a:t>Postup při vyplňování </a:t>
            </a:r>
            <a:r>
              <a:rPr lang="cs-CZ" dirty="0" err="1"/>
              <a:t>ZoR</a:t>
            </a:r>
            <a:r>
              <a:rPr lang="cs-CZ" dirty="0"/>
              <a:t> v ISKP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4660" y="813392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1600" i="1" dirty="0"/>
              <a:t>V rámci obrazovky Etapy projektu jsou vykazována skutečná data zahájení a ukončení realizace etap v rámci projektu.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488874" y="497002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22" y="1451343"/>
            <a:ext cx="7646011" cy="512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2065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2737"/>
            <a:ext cx="10515600" cy="976745"/>
          </a:xfrm>
        </p:spPr>
        <p:txBody>
          <a:bodyPr>
            <a:normAutofit/>
          </a:bodyPr>
          <a:lstStyle/>
          <a:p>
            <a:r>
              <a:rPr lang="cs-CZ" dirty="0"/>
              <a:t>Postup při vyplňování </a:t>
            </a:r>
            <a:r>
              <a:rPr lang="cs-CZ" dirty="0" err="1"/>
              <a:t>ZoR</a:t>
            </a:r>
            <a:r>
              <a:rPr lang="cs-CZ" dirty="0"/>
              <a:t>/</a:t>
            </a:r>
            <a:r>
              <a:rPr lang="cs-CZ" dirty="0" err="1"/>
              <a:t>ZoU</a:t>
            </a:r>
            <a:r>
              <a:rPr lang="cs-CZ" dirty="0"/>
              <a:t> v ISKP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49482"/>
            <a:ext cx="10515600" cy="5127481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V rámci záložky </a:t>
            </a:r>
            <a:r>
              <a:rPr lang="cs-CZ" sz="1600" i="1" dirty="0"/>
              <a:t>Indikátory</a:t>
            </a:r>
            <a:r>
              <a:rPr lang="cs-CZ" sz="1600" dirty="0"/>
              <a:t> jsou příjemcem vykazovány skutečně dosažené přírůstky/úbytky.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838200" y="1552354"/>
            <a:ext cx="11197856" cy="4997302"/>
            <a:chOff x="3018559" y="1465333"/>
            <a:chExt cx="8306122" cy="5109286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5872" y="1465333"/>
              <a:ext cx="5405326" cy="4852339"/>
            </a:xfrm>
            <a:prstGeom prst="rect">
              <a:avLst/>
            </a:prstGeom>
          </p:spPr>
        </p:pic>
        <p:sp>
          <p:nvSpPr>
            <p:cNvPr id="5" name="Obdélník 4"/>
            <p:cNvSpPr/>
            <p:nvPr/>
          </p:nvSpPr>
          <p:spPr>
            <a:xfrm>
              <a:off x="3273136" y="2462645"/>
              <a:ext cx="2919846" cy="2182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3345872" y="3543300"/>
              <a:ext cx="1569028" cy="2701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4166755" y="6037118"/>
              <a:ext cx="1808018" cy="3948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4166755" y="5237018"/>
              <a:ext cx="831272" cy="3117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" name="Přímá spojnice se šipkou 12"/>
            <p:cNvCxnSpPr/>
            <p:nvPr/>
          </p:nvCxnSpPr>
          <p:spPr>
            <a:xfrm flipV="1">
              <a:off x="7554191" y="4468092"/>
              <a:ext cx="1849582" cy="18080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/>
            <p:cNvSpPr txBox="1"/>
            <p:nvPr/>
          </p:nvSpPr>
          <p:spPr>
            <a:xfrm>
              <a:off x="9572081" y="3313930"/>
              <a:ext cx="1752600" cy="2058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Systém hodnoty automaticky kumuluje vzhledem k hodnotám, které byly vyplněny v předchozích zprávách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018559" y="2452254"/>
              <a:ext cx="218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1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096491" y="3543300"/>
              <a:ext cx="176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2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3896592" y="6205287"/>
              <a:ext cx="3844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4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3919971" y="5307887"/>
              <a:ext cx="337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5</a:t>
              </a:r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3345872" y="4468092"/>
              <a:ext cx="2504210" cy="2493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3096491" y="4416137"/>
              <a:ext cx="176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3</a:t>
              </a:r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 flipV="1">
              <a:off x="6795656" y="4468093"/>
              <a:ext cx="2608117" cy="18080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073625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1205345"/>
          </a:xfrm>
        </p:spPr>
        <p:txBody>
          <a:bodyPr>
            <a:normAutofit/>
          </a:bodyPr>
          <a:lstStyle/>
          <a:p>
            <a:r>
              <a:rPr lang="cs-CZ" dirty="0"/>
              <a:t>Postup při vyplňování </a:t>
            </a:r>
            <a:r>
              <a:rPr lang="cs-CZ" dirty="0" err="1"/>
              <a:t>ZoR</a:t>
            </a:r>
            <a:r>
              <a:rPr lang="cs-CZ" dirty="0"/>
              <a:t>/</a:t>
            </a:r>
            <a:r>
              <a:rPr lang="cs-CZ" dirty="0" err="1"/>
              <a:t>ZoU</a:t>
            </a:r>
            <a:r>
              <a:rPr lang="cs-CZ" dirty="0"/>
              <a:t> v ISKP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5133109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Pokračování obrazovky </a:t>
            </a:r>
            <a:r>
              <a:rPr lang="cs-CZ" sz="1600" i="1" dirty="0"/>
              <a:t>Indikátory</a:t>
            </a:r>
            <a:r>
              <a:rPr lang="cs-CZ" sz="1600" dirty="0"/>
              <a:t> – na této záložce jsou zobrazené i platné definice k relevantním indikátorům a možnost okomentovat každý z indikátorů.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2853465" y="2161167"/>
            <a:ext cx="6485070" cy="3751260"/>
            <a:chOff x="2826327" y="2213121"/>
            <a:chExt cx="6485070" cy="4229244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6327" y="2213121"/>
              <a:ext cx="6485070" cy="4229244"/>
            </a:xfrm>
            <a:prstGeom prst="rect">
              <a:avLst/>
            </a:prstGeom>
          </p:spPr>
        </p:pic>
        <p:grpSp>
          <p:nvGrpSpPr>
            <p:cNvPr id="7" name="Skupina 6"/>
            <p:cNvGrpSpPr/>
            <p:nvPr/>
          </p:nvGrpSpPr>
          <p:grpSpPr>
            <a:xfrm>
              <a:off x="2826327" y="4561609"/>
              <a:ext cx="924791" cy="1091046"/>
              <a:chOff x="2826327" y="4561609"/>
              <a:chExt cx="924791" cy="1091046"/>
            </a:xfrm>
          </p:grpSpPr>
          <p:sp>
            <p:nvSpPr>
              <p:cNvPr id="5" name="Obdélník 4"/>
              <p:cNvSpPr/>
              <p:nvPr/>
            </p:nvSpPr>
            <p:spPr>
              <a:xfrm>
                <a:off x="2826327" y="5424055"/>
                <a:ext cx="924791" cy="228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Vývojový diagram: postup 5"/>
              <p:cNvSpPr/>
              <p:nvPr/>
            </p:nvSpPr>
            <p:spPr>
              <a:xfrm>
                <a:off x="2826327" y="4561609"/>
                <a:ext cx="550718" cy="249382"/>
              </a:xfrm>
              <a:prstGeom prst="flowChartProcess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407060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vyplňování </a:t>
            </a:r>
            <a:r>
              <a:rPr lang="cs-CZ" dirty="0" err="1"/>
              <a:t>ZoR</a:t>
            </a:r>
            <a:r>
              <a:rPr lang="cs-CZ" dirty="0"/>
              <a:t>/</a:t>
            </a:r>
            <a:r>
              <a:rPr lang="cs-CZ" dirty="0" err="1"/>
              <a:t>ZoU</a:t>
            </a:r>
            <a:r>
              <a:rPr lang="cs-CZ" dirty="0"/>
              <a:t> v ISKP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Záložka </a:t>
            </a:r>
            <a:r>
              <a:rPr lang="cs-CZ" sz="1600" i="1" dirty="0"/>
              <a:t>Horizontální principy </a:t>
            </a:r>
            <a:r>
              <a:rPr lang="cs-CZ" sz="1600" dirty="0"/>
              <a:t>je relevantní jen pro projekty, které na žádosti o podporu uvedly pozitivní vliv na horizontální principy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3" y="1915327"/>
            <a:ext cx="9941442" cy="470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62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13164"/>
          </a:xfrm>
        </p:spPr>
        <p:txBody>
          <a:bodyPr>
            <a:normAutofit/>
          </a:bodyPr>
          <a:lstStyle/>
          <a:p>
            <a:r>
              <a:rPr lang="cs-CZ" dirty="0"/>
              <a:t>Postup při vyplňování </a:t>
            </a:r>
            <a:r>
              <a:rPr lang="cs-CZ" dirty="0" err="1"/>
              <a:t>ZoR</a:t>
            </a:r>
            <a:r>
              <a:rPr lang="cs-CZ" dirty="0"/>
              <a:t> v ISKP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199" y="1205346"/>
            <a:ext cx="10965873" cy="5579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Záložka </a:t>
            </a:r>
            <a:r>
              <a:rPr lang="cs-CZ" sz="1600" i="1" dirty="0"/>
              <a:t>Klíčové aktivity </a:t>
            </a:r>
            <a:r>
              <a:rPr lang="cs-CZ" sz="1600" dirty="0"/>
              <a:t>je vyplňována dle skutečnosti, která byla uvedena v Žádosti o podporu – liší se podle daného programu/projektu a příjemce zde uvádí slovní komentář týkající se pokroku v realizaci dané klíčové aktivity. Pro většinu programů není tato záložka relevantní.</a:t>
            </a:r>
          </a:p>
          <a:p>
            <a:pPr marL="0" indent="0">
              <a:buNone/>
            </a:pPr>
            <a:endParaRPr lang="cs-CZ" sz="1600" dirty="0"/>
          </a:p>
        </p:txBody>
      </p:sp>
      <p:grpSp>
        <p:nvGrpSpPr>
          <p:cNvPr id="20" name="Skupina 19"/>
          <p:cNvGrpSpPr/>
          <p:nvPr/>
        </p:nvGrpSpPr>
        <p:grpSpPr>
          <a:xfrm>
            <a:off x="1350335" y="2012574"/>
            <a:ext cx="8506045" cy="4558347"/>
            <a:chOff x="2566555" y="2074919"/>
            <a:chExt cx="6616843" cy="4549170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1926" y="2074919"/>
              <a:ext cx="6241472" cy="4549170"/>
            </a:xfrm>
            <a:prstGeom prst="rect">
              <a:avLst/>
            </a:prstGeom>
          </p:spPr>
        </p:pic>
        <p:grpSp>
          <p:nvGrpSpPr>
            <p:cNvPr id="19" name="Skupina 18"/>
            <p:cNvGrpSpPr/>
            <p:nvPr/>
          </p:nvGrpSpPr>
          <p:grpSpPr>
            <a:xfrm>
              <a:off x="2566555" y="3054927"/>
              <a:ext cx="2691244" cy="2696895"/>
              <a:chOff x="2566555" y="3054927"/>
              <a:chExt cx="2691244" cy="2696895"/>
            </a:xfrm>
          </p:grpSpPr>
          <p:sp>
            <p:nvSpPr>
              <p:cNvPr id="14" name="TextovéPole 13"/>
              <p:cNvSpPr txBox="1"/>
              <p:nvPr/>
            </p:nvSpPr>
            <p:spPr>
              <a:xfrm>
                <a:off x="4892384" y="4973756"/>
                <a:ext cx="238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5</a:t>
                </a:r>
              </a:p>
            </p:txBody>
          </p:sp>
          <p:grpSp>
            <p:nvGrpSpPr>
              <p:cNvPr id="16" name="Skupina 15"/>
              <p:cNvGrpSpPr/>
              <p:nvPr/>
            </p:nvGrpSpPr>
            <p:grpSpPr>
              <a:xfrm>
                <a:off x="2566555" y="3054927"/>
                <a:ext cx="2691244" cy="2696895"/>
                <a:chOff x="2566555" y="3054927"/>
                <a:chExt cx="2691244" cy="2696895"/>
              </a:xfrm>
            </p:grpSpPr>
            <p:sp>
              <p:nvSpPr>
                <p:cNvPr id="4" name="Obdélník 3"/>
                <p:cNvSpPr/>
                <p:nvPr/>
              </p:nvSpPr>
              <p:spPr>
                <a:xfrm>
                  <a:off x="2975264" y="3054927"/>
                  <a:ext cx="1077191" cy="280555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" name="Obdélník 5"/>
                <p:cNvSpPr/>
                <p:nvPr/>
              </p:nvSpPr>
              <p:spPr>
                <a:xfrm>
                  <a:off x="2975263" y="3512128"/>
                  <a:ext cx="1804555" cy="33034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" name="Obdélník 6"/>
                <p:cNvSpPr/>
                <p:nvPr/>
              </p:nvSpPr>
              <p:spPr>
                <a:xfrm>
                  <a:off x="3138054" y="5382490"/>
                  <a:ext cx="2119745" cy="29181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" name="Obdélník 7"/>
                <p:cNvSpPr/>
                <p:nvPr/>
              </p:nvSpPr>
              <p:spPr>
                <a:xfrm>
                  <a:off x="3979718" y="4834535"/>
                  <a:ext cx="945572" cy="320919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" name="TextovéPole 9"/>
                <p:cNvSpPr txBox="1"/>
                <p:nvPr/>
              </p:nvSpPr>
              <p:spPr>
                <a:xfrm>
                  <a:off x="2566555" y="3054927"/>
                  <a:ext cx="3221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/>
                    <a:t>1</a:t>
                  </a:r>
                </a:p>
              </p:txBody>
            </p:sp>
            <p:sp>
              <p:nvSpPr>
                <p:cNvPr id="11" name="TextovéPole 10"/>
                <p:cNvSpPr txBox="1"/>
                <p:nvPr/>
              </p:nvSpPr>
              <p:spPr>
                <a:xfrm>
                  <a:off x="2727614" y="3584864"/>
                  <a:ext cx="1610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/>
                    <a:t>2</a:t>
                  </a:r>
                </a:p>
              </p:txBody>
            </p:sp>
            <p:sp>
              <p:nvSpPr>
                <p:cNvPr id="13" name="TextovéPole 12"/>
                <p:cNvSpPr txBox="1"/>
                <p:nvPr/>
              </p:nvSpPr>
              <p:spPr>
                <a:xfrm>
                  <a:off x="2808143" y="5382490"/>
                  <a:ext cx="2467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/>
                    <a:t>4</a:t>
                  </a:r>
                </a:p>
              </p:txBody>
            </p:sp>
            <p:sp>
              <p:nvSpPr>
                <p:cNvPr id="15" name="Obdélník 14"/>
                <p:cNvSpPr/>
                <p:nvPr/>
              </p:nvSpPr>
              <p:spPr>
                <a:xfrm>
                  <a:off x="2941926" y="4349504"/>
                  <a:ext cx="1077191" cy="280555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" name="TextovéPole 16"/>
                <p:cNvSpPr txBox="1"/>
                <p:nvPr/>
              </p:nvSpPr>
              <p:spPr>
                <a:xfrm>
                  <a:off x="2566555" y="4349504"/>
                  <a:ext cx="241588" cy="367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/>
                    <a:t>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7317352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0322"/>
          </a:xfrm>
        </p:spPr>
        <p:txBody>
          <a:bodyPr>
            <a:normAutofit/>
          </a:bodyPr>
          <a:lstStyle/>
          <a:p>
            <a:r>
              <a:rPr lang="cs-CZ" dirty="0"/>
              <a:t>Postup při vyplňování </a:t>
            </a:r>
            <a:r>
              <a:rPr lang="cs-CZ" dirty="0" err="1"/>
              <a:t>ZoR</a:t>
            </a:r>
            <a:r>
              <a:rPr lang="cs-CZ" dirty="0"/>
              <a:t>/</a:t>
            </a:r>
            <a:r>
              <a:rPr lang="cs-CZ" dirty="0" err="1"/>
              <a:t>ZoU</a:t>
            </a:r>
            <a:r>
              <a:rPr lang="cs-CZ" dirty="0"/>
              <a:t> v ISKP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3945"/>
            <a:ext cx="10515600" cy="4743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Na záložce </a:t>
            </a:r>
            <a:r>
              <a:rPr lang="cs-CZ" sz="1600" i="1" dirty="0"/>
              <a:t>Čestná prohlášení</a:t>
            </a:r>
            <a:r>
              <a:rPr lang="cs-CZ" sz="1600" dirty="0"/>
              <a:t> příjemce označí, že s čestným prohlášením souhlasí.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i="1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1807535"/>
            <a:ext cx="8931017" cy="456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828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3509" y="218015"/>
            <a:ext cx="109728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Přehled zpráv u projektu v OP PIK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693327"/>
              </p:ext>
            </p:extLst>
          </p:nvPr>
        </p:nvGraphicFramePr>
        <p:xfrm>
          <a:off x="2785685" y="1749540"/>
          <a:ext cx="6021085" cy="337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3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795">
                <a:tc>
                  <a:txBody>
                    <a:bodyPr/>
                    <a:lstStyle/>
                    <a:p>
                      <a:r>
                        <a:rPr lang="cs-CZ" dirty="0"/>
                        <a:t>Typ zprávy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Datum podání 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459">
                <a:tc>
                  <a:txBody>
                    <a:bodyPr/>
                    <a:lstStyle/>
                    <a:p>
                      <a:r>
                        <a:rPr lang="cs-CZ" dirty="0"/>
                        <a:t>Zpráva</a:t>
                      </a:r>
                      <a:r>
                        <a:rPr lang="cs-CZ" baseline="0" dirty="0"/>
                        <a:t> o realizaci (</a:t>
                      </a:r>
                      <a:r>
                        <a:rPr lang="cs-CZ" baseline="0" dirty="0" err="1"/>
                        <a:t>ZoR</a:t>
                      </a:r>
                      <a:r>
                        <a:rPr lang="cs-CZ" baseline="0" dirty="0"/>
                        <a:t>)</a:t>
                      </a:r>
                      <a:endParaRPr lang="cs-CZ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Společně s relevantní </a:t>
                      </a:r>
                      <a:r>
                        <a:rPr lang="cs-CZ" dirty="0" err="1"/>
                        <a:t>ŽoPl</a:t>
                      </a:r>
                      <a:endParaRPr lang="cs-CZ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795">
                <a:tc>
                  <a:txBody>
                    <a:bodyPr/>
                    <a:lstStyle/>
                    <a:p>
                      <a:r>
                        <a:rPr lang="cs-CZ" dirty="0"/>
                        <a:t>Závěrečná zpráva o realizaci (</a:t>
                      </a:r>
                      <a:r>
                        <a:rPr lang="cs-CZ" dirty="0" err="1"/>
                        <a:t>ZZoR</a:t>
                      </a:r>
                      <a:r>
                        <a:rPr lang="cs-CZ" dirty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Společně se závěrečnou </a:t>
                      </a:r>
                      <a:r>
                        <a:rPr lang="cs-CZ" dirty="0" err="1"/>
                        <a:t>ŽoPl</a:t>
                      </a:r>
                      <a:endParaRPr lang="cs-CZ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948">
                <a:tc>
                  <a:txBody>
                    <a:bodyPr/>
                    <a:lstStyle/>
                    <a:p>
                      <a:r>
                        <a:rPr lang="cs-CZ" dirty="0"/>
                        <a:t>Zpráva</a:t>
                      </a:r>
                      <a:r>
                        <a:rPr lang="cs-CZ" baseline="0" dirty="0"/>
                        <a:t> o udržitelnosti (</a:t>
                      </a:r>
                      <a:r>
                        <a:rPr lang="cs-CZ" baseline="0" dirty="0" err="1"/>
                        <a:t>ZoU</a:t>
                      </a:r>
                      <a:r>
                        <a:rPr lang="cs-CZ" baseline="0" dirty="0"/>
                        <a:t>)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600" dirty="0" err="1"/>
                        <a:t>ZoU</a:t>
                      </a:r>
                      <a:r>
                        <a:rPr lang="cs-CZ" sz="1600" dirty="0"/>
                        <a:t>/</a:t>
                      </a:r>
                      <a:r>
                        <a:rPr lang="cs-CZ" sz="1600" dirty="0" err="1"/>
                        <a:t>ZZoU</a:t>
                      </a:r>
                      <a:r>
                        <a:rPr lang="cs-CZ" sz="1600" dirty="0"/>
                        <a:t> – „Předpokládané datum podání zprávy“ uvedené v harmonogramu zpráv v ISKP+</a:t>
                      </a:r>
                      <a:endParaRPr lang="cs-CZ" sz="1600" baseline="0" dirty="0"/>
                    </a:p>
                    <a:p>
                      <a:endParaRPr lang="cs-CZ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548">
                <a:tc>
                  <a:txBody>
                    <a:bodyPr/>
                    <a:lstStyle/>
                    <a:p>
                      <a:r>
                        <a:rPr lang="cs-CZ" dirty="0"/>
                        <a:t>Závěrečná zpráva o udržitelnosti (</a:t>
                      </a:r>
                      <a:r>
                        <a:rPr lang="cs-CZ" dirty="0" err="1"/>
                        <a:t>ZZoU</a:t>
                      </a:r>
                      <a:r>
                        <a:rPr lang="cs-CZ" dirty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9122506" y="1743588"/>
            <a:ext cx="1052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 Zahájení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9547100" y="2220354"/>
            <a:ext cx="287338" cy="101821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9184916" y="3391203"/>
            <a:ext cx="127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Ukončení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9568366" y="3811387"/>
            <a:ext cx="287338" cy="123981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>
            <a:off x="8806770" y="3318497"/>
            <a:ext cx="18722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8806770" y="2145440"/>
            <a:ext cx="18722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10053344" y="2385354"/>
            <a:ext cx="123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Realizace projektu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0053344" y="4108130"/>
            <a:ext cx="155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Udržitelnost projektu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50560" y="5986130"/>
            <a:ext cx="961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realizaci projektu existoval ještě jeden typ zpráv a to „Informace o pokroku“. Povinnost podávat tuto zprávu byla dne 1.8.2018 zrušena, a tím také odstraněna příjemcům z kalendáře zpráv.</a:t>
            </a:r>
          </a:p>
        </p:txBody>
      </p:sp>
    </p:spTree>
    <p:extLst>
      <p:ext uri="{BB962C8B-B14F-4D97-AF65-F5344CB8AC3E}">
        <p14:creationId xmlns:p14="http://schemas.microsoft.com/office/powerpoint/2010/main" val="262450320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198"/>
          </a:xfrm>
        </p:spPr>
        <p:txBody>
          <a:bodyPr>
            <a:normAutofit/>
          </a:bodyPr>
          <a:lstStyle/>
          <a:p>
            <a:r>
              <a:rPr lang="cs-CZ" dirty="0"/>
              <a:t>Postup při vyplňování </a:t>
            </a:r>
            <a:r>
              <a:rPr lang="cs-CZ" dirty="0" err="1"/>
              <a:t>ZoR</a:t>
            </a:r>
            <a:r>
              <a:rPr lang="cs-CZ" dirty="0"/>
              <a:t>/</a:t>
            </a:r>
            <a:r>
              <a:rPr lang="cs-CZ" dirty="0" err="1"/>
              <a:t>ZoU</a:t>
            </a:r>
            <a:r>
              <a:rPr lang="cs-CZ" dirty="0"/>
              <a:t> v ISKP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6682"/>
            <a:ext cx="10515600" cy="4670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Záložka </a:t>
            </a:r>
            <a:r>
              <a:rPr lang="cs-CZ" sz="1600" i="1" dirty="0"/>
              <a:t>Dokumenty </a:t>
            </a:r>
            <a:r>
              <a:rPr lang="cs-CZ" sz="1600" dirty="0"/>
              <a:t>slouží ke vkládání příloh – např. finančních výkazů, energetických posudků, pracovních smluv apod. 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5125"/>
            <a:ext cx="7851435" cy="4625163"/>
          </a:xfrm>
          <a:prstGeom prst="rect">
            <a:avLst/>
          </a:prstGeom>
        </p:spPr>
      </p:pic>
      <p:cxnSp>
        <p:nvCxnSpPr>
          <p:cNvPr id="21" name="Přímá spojnice se šipkou 20"/>
          <p:cNvCxnSpPr/>
          <p:nvPr/>
        </p:nvCxnSpPr>
        <p:spPr>
          <a:xfrm flipV="1">
            <a:off x="8580474" y="2339163"/>
            <a:ext cx="712382" cy="467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9292856" y="2094614"/>
            <a:ext cx="15736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 uložení se zde objeví vložený dokument</a:t>
            </a:r>
          </a:p>
        </p:txBody>
      </p:sp>
    </p:spTree>
    <p:extLst>
      <p:ext uri="{BB962C8B-B14F-4D97-AF65-F5344CB8AC3E}">
        <p14:creationId xmlns:p14="http://schemas.microsoft.com/office/powerpoint/2010/main" val="191992249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8611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Postup při vyplňování </a:t>
            </a:r>
            <a:r>
              <a:rPr lang="cs-CZ" dirty="0" err="1"/>
              <a:t>ZoR</a:t>
            </a:r>
            <a:r>
              <a:rPr lang="cs-CZ" dirty="0"/>
              <a:t> v ISKP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4174"/>
            <a:ext cx="10515600" cy="5002790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V rámci záložky </a:t>
            </a:r>
            <a:r>
              <a:rPr lang="cs-CZ" sz="1600" i="1" dirty="0"/>
              <a:t>Publicita</a:t>
            </a:r>
            <a:r>
              <a:rPr lang="cs-CZ" sz="1600" dirty="0"/>
              <a:t> jsou vykazovány přírůstky/změny v realizaci publicity daného projektu, dále je také možné vložit slovní komentář k publicitě.</a:t>
            </a:r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1077190" y="1943101"/>
            <a:ext cx="10086995" cy="4468332"/>
            <a:chOff x="838200" y="1963883"/>
            <a:chExt cx="7997536" cy="3958935"/>
          </a:xfrm>
        </p:grpSpPr>
        <p:sp>
          <p:nvSpPr>
            <p:cNvPr id="17" name="TextovéPole 16"/>
            <p:cNvSpPr txBox="1"/>
            <p:nvPr/>
          </p:nvSpPr>
          <p:spPr>
            <a:xfrm>
              <a:off x="2400300" y="5320145"/>
              <a:ext cx="311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4</a:t>
              </a:r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838200" y="1963883"/>
              <a:ext cx="7997536" cy="3958935"/>
              <a:chOff x="824345" y="1932710"/>
              <a:chExt cx="7997536" cy="3958935"/>
            </a:xfrm>
          </p:grpSpPr>
          <p:pic>
            <p:nvPicPr>
              <p:cNvPr id="4" name="Obrázek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0668" y="1932710"/>
                <a:ext cx="5891213" cy="3958935"/>
              </a:xfrm>
              <a:prstGeom prst="rect">
                <a:avLst/>
              </a:prstGeom>
            </p:spPr>
          </p:pic>
          <p:grpSp>
            <p:nvGrpSpPr>
              <p:cNvPr id="10" name="Skupina 9"/>
              <p:cNvGrpSpPr/>
              <p:nvPr/>
            </p:nvGrpSpPr>
            <p:grpSpPr>
              <a:xfrm>
                <a:off x="824345" y="2606077"/>
                <a:ext cx="4944125" cy="3149728"/>
                <a:chOff x="824345" y="2606077"/>
                <a:chExt cx="4944125" cy="3149728"/>
              </a:xfrm>
            </p:grpSpPr>
            <p:sp>
              <p:nvSpPr>
                <p:cNvPr id="5" name="Obdélník 4"/>
                <p:cNvSpPr/>
                <p:nvPr/>
              </p:nvSpPr>
              <p:spPr>
                <a:xfrm>
                  <a:off x="2930668" y="2606077"/>
                  <a:ext cx="2815505" cy="2286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" name="Obdélník 5"/>
                <p:cNvSpPr/>
                <p:nvPr/>
              </p:nvSpPr>
              <p:spPr>
                <a:xfrm>
                  <a:off x="2930668" y="3153641"/>
                  <a:ext cx="1693718" cy="29094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" name="Obdélník 6"/>
                <p:cNvSpPr/>
                <p:nvPr/>
              </p:nvSpPr>
              <p:spPr>
                <a:xfrm>
                  <a:off x="2930668" y="3853916"/>
                  <a:ext cx="1693718" cy="21375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" name="Obdélník 7"/>
                <p:cNvSpPr/>
                <p:nvPr/>
              </p:nvSpPr>
              <p:spPr>
                <a:xfrm flipV="1">
                  <a:off x="2930668" y="5142743"/>
                  <a:ext cx="1790268" cy="61306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9" name="Obdélník 8"/>
                <p:cNvSpPr/>
                <p:nvPr/>
              </p:nvSpPr>
              <p:spPr>
                <a:xfrm>
                  <a:off x="4720936" y="4249619"/>
                  <a:ext cx="831273" cy="22708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11" name="Přímá spojnice se šipkou 10"/>
                <p:cNvCxnSpPr>
                  <a:endCxn id="12" idx="2"/>
                </p:cNvCxnSpPr>
                <p:nvPr/>
              </p:nvCxnSpPr>
              <p:spPr>
                <a:xfrm flipH="1" flipV="1">
                  <a:off x="1820357" y="4297501"/>
                  <a:ext cx="1916906" cy="715042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ovéPole 11"/>
                <p:cNvSpPr txBox="1"/>
                <p:nvPr/>
              </p:nvSpPr>
              <p:spPr>
                <a:xfrm>
                  <a:off x="824345" y="3774281"/>
                  <a:ext cx="199202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400" dirty="0"/>
                    <a:t>Výběr z nadefinovaného číselníku*</a:t>
                  </a:r>
                </a:p>
              </p:txBody>
            </p:sp>
            <p:sp>
              <p:nvSpPr>
                <p:cNvPr id="13" name="TextovéPole 12"/>
                <p:cNvSpPr txBox="1"/>
                <p:nvPr/>
              </p:nvSpPr>
              <p:spPr>
                <a:xfrm>
                  <a:off x="2662667" y="2650011"/>
                  <a:ext cx="208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/>
                    <a:t>1</a:t>
                  </a:r>
                </a:p>
              </p:txBody>
            </p:sp>
            <p:sp>
              <p:nvSpPr>
                <p:cNvPr id="15" name="TextovéPole 14"/>
                <p:cNvSpPr txBox="1"/>
                <p:nvPr/>
              </p:nvSpPr>
              <p:spPr>
                <a:xfrm>
                  <a:off x="2649139" y="3196757"/>
                  <a:ext cx="208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/>
                    <a:t>2</a:t>
                  </a:r>
                </a:p>
              </p:txBody>
            </p:sp>
            <p:sp>
              <p:nvSpPr>
                <p:cNvPr id="16" name="TextovéPole 15"/>
                <p:cNvSpPr txBox="1"/>
                <p:nvPr/>
              </p:nvSpPr>
              <p:spPr>
                <a:xfrm>
                  <a:off x="2649139" y="3851225"/>
                  <a:ext cx="2593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/>
                    <a:t>3</a:t>
                  </a:r>
                </a:p>
              </p:txBody>
            </p:sp>
            <p:sp>
              <p:nvSpPr>
                <p:cNvPr id="18" name="TextovéPole 17"/>
                <p:cNvSpPr txBox="1"/>
                <p:nvPr/>
              </p:nvSpPr>
              <p:spPr>
                <a:xfrm>
                  <a:off x="5482505" y="4297501"/>
                  <a:ext cx="2859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dirty="0"/>
                    <a:t>5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1885652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vyplňování </a:t>
            </a:r>
            <a:r>
              <a:rPr lang="cs-CZ" dirty="0" err="1"/>
              <a:t>ZoR</a:t>
            </a:r>
            <a:r>
              <a:rPr lang="cs-CZ" dirty="0"/>
              <a:t>/</a:t>
            </a:r>
            <a:r>
              <a:rPr lang="cs-CZ" dirty="0" err="1"/>
              <a:t>ZoU</a:t>
            </a:r>
            <a:r>
              <a:rPr lang="cs-CZ" dirty="0"/>
              <a:t> v ISKP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V rámci záložky </a:t>
            </a:r>
            <a:r>
              <a:rPr lang="cs-CZ" sz="1600" i="1" dirty="0"/>
              <a:t>Firemní proměnné </a:t>
            </a:r>
            <a:r>
              <a:rPr lang="cs-CZ" sz="1600" dirty="0"/>
              <a:t>jsou vykazovány přírůstky/změny v počtech zaměstnanců a ročním obratu celé skupiny.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006" y="1818166"/>
            <a:ext cx="9327507" cy="471022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627748" y="5826642"/>
            <a:ext cx="6569954" cy="599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517778" y="3247037"/>
            <a:ext cx="9184735" cy="251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859971" y="3798354"/>
            <a:ext cx="1683329" cy="315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77117" y="5390707"/>
            <a:ext cx="1446028" cy="435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02389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vyplňování </a:t>
            </a:r>
            <a:r>
              <a:rPr lang="cs-CZ" dirty="0" err="1">
                <a:solidFill>
                  <a:srgbClr val="FF0000"/>
                </a:solidFill>
              </a:rPr>
              <a:t>ZoU</a:t>
            </a:r>
            <a:r>
              <a:rPr lang="cs-CZ" dirty="0">
                <a:solidFill>
                  <a:srgbClr val="FF0000"/>
                </a:solidFill>
              </a:rPr>
              <a:t>/</a:t>
            </a:r>
            <a:r>
              <a:rPr lang="cs-CZ" dirty="0" err="1">
                <a:solidFill>
                  <a:srgbClr val="FF0000"/>
                </a:solidFill>
              </a:rPr>
              <a:t>ZZoU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Dokumenty </a:t>
            </a:r>
            <a:r>
              <a:rPr lang="cs-CZ" dirty="0"/>
              <a:t>- pokud nemá příjemce zveřejněn VZZ na OR, tak je povinný jej vložit do dokumentů </a:t>
            </a:r>
            <a:r>
              <a:rPr lang="cs-CZ" dirty="0" err="1"/>
              <a:t>ZoU</a:t>
            </a:r>
            <a:endParaRPr lang="cs-CZ" dirty="0"/>
          </a:p>
          <a:p>
            <a:r>
              <a:rPr lang="cs-CZ" i="1" dirty="0"/>
              <a:t>Indikátory</a:t>
            </a:r>
            <a:r>
              <a:rPr lang="cs-CZ" dirty="0"/>
              <a:t> - ve zprávě </a:t>
            </a:r>
            <a:r>
              <a:rPr lang="cs-CZ" dirty="0" err="1"/>
              <a:t>ZoU</a:t>
            </a:r>
            <a:r>
              <a:rPr lang="cs-CZ" dirty="0"/>
              <a:t> musí vykázat změnu/přírůstek u všech indikátorů, které jsou na žádosti o podporu</a:t>
            </a:r>
          </a:p>
          <a:p>
            <a:r>
              <a:rPr lang="cs-CZ" i="1" dirty="0"/>
              <a:t>Horizontální principy </a:t>
            </a:r>
            <a:r>
              <a:rPr lang="cs-CZ" dirty="0"/>
              <a:t>- jen v případě, že má příjemce na projektu uveden pozitivní nebo cíleně zaměřený vliv </a:t>
            </a:r>
          </a:p>
          <a:p>
            <a:r>
              <a:rPr lang="cs-CZ" i="1" dirty="0"/>
              <a:t>Synergie</a:t>
            </a:r>
            <a:r>
              <a:rPr lang="cs-CZ" dirty="0"/>
              <a:t> -povinné jen pro synergické projekty</a:t>
            </a:r>
          </a:p>
          <a:p>
            <a:r>
              <a:rPr lang="cs-CZ" i="1" dirty="0"/>
              <a:t>Příjmy</a:t>
            </a:r>
            <a:r>
              <a:rPr lang="cs-CZ" dirty="0"/>
              <a:t> - nevyplňuje se</a:t>
            </a:r>
          </a:p>
        </p:txBody>
      </p:sp>
    </p:spTree>
    <p:extLst>
      <p:ext uri="{BB962C8B-B14F-4D97-AF65-F5344CB8AC3E}">
        <p14:creationId xmlns:p14="http://schemas.microsoft.com/office/powerpoint/2010/main" val="1328266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vyplňování </a:t>
            </a:r>
            <a:r>
              <a:rPr lang="cs-CZ" dirty="0" err="1">
                <a:solidFill>
                  <a:srgbClr val="FF0000"/>
                </a:solidFill>
              </a:rPr>
              <a:t>ZoU</a:t>
            </a:r>
            <a:r>
              <a:rPr lang="cs-CZ" dirty="0">
                <a:solidFill>
                  <a:srgbClr val="FF0000"/>
                </a:solidFill>
              </a:rPr>
              <a:t>/</a:t>
            </a:r>
            <a:r>
              <a:rPr lang="cs-CZ" dirty="0" err="1">
                <a:solidFill>
                  <a:srgbClr val="FF0000"/>
                </a:solidFill>
              </a:rPr>
              <a:t>ZZoU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Indikátory</a:t>
            </a:r>
          </a:p>
          <a:p>
            <a:pPr marL="0" indent="0">
              <a:buNone/>
            </a:pPr>
            <a:r>
              <a:rPr lang="cs-CZ" sz="2800" dirty="0"/>
              <a:t>	- ve zprávě je příjemce povinen vykázat změnu/přírůstek u </a:t>
            </a:r>
            <a:r>
              <a:rPr lang="cs-CZ" sz="2800" dirty="0">
                <a:solidFill>
                  <a:srgbClr val="FF0000"/>
                </a:solidFill>
              </a:rPr>
              <a:t>všech 	indikátoru</a:t>
            </a:r>
            <a:r>
              <a:rPr lang="cs-CZ" sz="2800" dirty="0"/>
              <a:t>, které má uvedeny v žádosti o podporu</a:t>
            </a:r>
          </a:p>
          <a:p>
            <a:r>
              <a:rPr lang="cs-CZ" sz="2800" dirty="0"/>
              <a:t>Indikátory s kumulací</a:t>
            </a:r>
          </a:p>
          <a:p>
            <a:pPr marL="0" indent="0">
              <a:buNone/>
            </a:pPr>
            <a:r>
              <a:rPr lang="cs-CZ" sz="2800" dirty="0"/>
              <a:t>	- příjemce uvede přírůstkovou hodnotu za daný rok</a:t>
            </a:r>
          </a:p>
          <a:p>
            <a:pPr marL="0" indent="0">
              <a:buNone/>
            </a:pPr>
            <a:r>
              <a:rPr lang="cs-CZ" sz="2800" dirty="0"/>
              <a:t>	- pokud se hodnota nemění oproti poslední schválené zprávě, tak 	bude přírůstková hodnota 0</a:t>
            </a:r>
          </a:p>
          <a:p>
            <a:r>
              <a:rPr lang="cs-CZ" sz="2800" dirty="0"/>
              <a:t>Indikátory bez kumulace</a:t>
            </a:r>
          </a:p>
          <a:p>
            <a:pPr marL="0" indent="0">
              <a:buNone/>
            </a:pPr>
            <a:r>
              <a:rPr lang="cs-CZ" sz="2800" dirty="0"/>
              <a:t>	- příjemce uvede skutečnou dosaženou hodnotu za daný rok (např.   	  dle VZZ) </a:t>
            </a:r>
          </a:p>
        </p:txBody>
      </p:sp>
    </p:spTree>
    <p:extLst>
      <p:ext uri="{BB962C8B-B14F-4D97-AF65-F5344CB8AC3E}">
        <p14:creationId xmlns:p14="http://schemas.microsoft.com/office/powerpoint/2010/main" val="3102466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vyplňování </a:t>
            </a:r>
            <a:r>
              <a:rPr lang="cs-CZ" dirty="0" err="1">
                <a:solidFill>
                  <a:srgbClr val="FF0000"/>
                </a:solidFill>
              </a:rPr>
              <a:t>ZoU</a:t>
            </a:r>
            <a:r>
              <a:rPr lang="cs-CZ" dirty="0">
                <a:solidFill>
                  <a:srgbClr val="FF0000"/>
                </a:solidFill>
              </a:rPr>
              <a:t>/</a:t>
            </a:r>
            <a:r>
              <a:rPr lang="cs-CZ" dirty="0" err="1">
                <a:solidFill>
                  <a:srgbClr val="FF0000"/>
                </a:solidFill>
              </a:rPr>
              <a:t>ZZoU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Indikátory – datum dosažené hodnoty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sz="2800" dirty="0"/>
              <a:t>Indikátory vycházející z VZZ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000" dirty="0"/>
              <a:t>- Datum dosažené hodnoty vždy k účetní závěrce (31.12.xxxx nebo ke konci hospodářského 	roku). Výjimkou je program Technologie IV., kde je plnění indikátoru Změna tržeb povinné do 	12-ti měsíců od plánovaného ukončení projektu.</a:t>
            </a:r>
          </a:p>
          <a:p>
            <a:r>
              <a:rPr lang="cs-CZ" sz="2800" dirty="0"/>
              <a:t>Indikátory vycházející z pracovních smluv</a:t>
            </a:r>
          </a:p>
          <a:p>
            <a:pPr marL="0" indent="0">
              <a:buNone/>
            </a:pPr>
            <a:r>
              <a:rPr lang="cs-CZ" sz="2800" dirty="0"/>
              <a:t>	- </a:t>
            </a:r>
            <a:r>
              <a:rPr lang="cs-CZ" sz="2000" dirty="0"/>
              <a:t>Datum dosažené hodnoty je datum podpisu smlouvy nebo datum nástupu pracovníka</a:t>
            </a:r>
          </a:p>
          <a:p>
            <a:r>
              <a:rPr lang="cs-CZ" sz="2800" dirty="0"/>
              <a:t>Indikátory ostatní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	- Datum dosažené hodnoty  bude stejné jako sledované období „do“ dané zprávy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76601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/>
            <a:r>
              <a:rPr lang="cs-CZ" sz="4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Závěrečná kontrola </a:t>
            </a:r>
            <a:r>
              <a:rPr lang="cs-CZ" sz="4400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ZoR</a:t>
            </a:r>
            <a:r>
              <a:rPr lang="cs-CZ" sz="4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/</a:t>
            </a:r>
            <a:r>
              <a:rPr lang="cs-CZ" sz="4400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ZoU</a:t>
            </a:r>
            <a:r>
              <a:rPr lang="cs-CZ" sz="44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před podáním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1304" y="1350817"/>
            <a:ext cx="10515600" cy="4618327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Po vyplnění požadovaných obrazovek je potřeba provést kontrolu </a:t>
            </a:r>
            <a:r>
              <a:rPr lang="cs-CZ" sz="1600" dirty="0" err="1"/>
              <a:t>ZoR</a:t>
            </a:r>
            <a:r>
              <a:rPr lang="cs-CZ" sz="1600" dirty="0"/>
              <a:t>/</a:t>
            </a:r>
            <a:r>
              <a:rPr lang="cs-CZ" sz="1600" dirty="0" err="1"/>
              <a:t>ZZoR</a:t>
            </a:r>
            <a:r>
              <a:rPr lang="cs-CZ" sz="1600" dirty="0"/>
              <a:t>/</a:t>
            </a:r>
            <a:r>
              <a:rPr lang="cs-CZ" sz="1600" dirty="0" err="1"/>
              <a:t>ZoU</a:t>
            </a:r>
            <a:r>
              <a:rPr lang="cs-CZ" sz="1600" dirty="0"/>
              <a:t>/</a:t>
            </a:r>
            <a:r>
              <a:rPr lang="cs-CZ" sz="1600" dirty="0" err="1"/>
              <a:t>ZZoU</a:t>
            </a:r>
            <a:r>
              <a:rPr lang="cs-CZ" sz="1600" dirty="0"/>
              <a:t>. Kontrolu je možné spustit z libovolné obrazovky. Data se smí kontrolovat opakovaně, bez omezení počtu kolikrát.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04" y="1956390"/>
            <a:ext cx="925899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4115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682" y="274638"/>
            <a:ext cx="11218718" cy="1143000"/>
          </a:xfrm>
        </p:spPr>
        <p:txBody>
          <a:bodyPr>
            <a:noAutofit/>
          </a:bodyPr>
          <a:lstStyle/>
          <a:p>
            <a:r>
              <a:rPr lang="cs-CZ" sz="3600" dirty="0"/>
              <a:t>Závěrečná kontrola </a:t>
            </a:r>
            <a:r>
              <a:rPr lang="cs-CZ" sz="3600" dirty="0" err="1"/>
              <a:t>ZoR</a:t>
            </a:r>
            <a:r>
              <a:rPr lang="cs-CZ" sz="3600" dirty="0"/>
              <a:t>/</a:t>
            </a:r>
            <a:r>
              <a:rPr lang="cs-CZ" sz="3600" dirty="0" err="1"/>
              <a:t>ZoU</a:t>
            </a:r>
            <a:r>
              <a:rPr lang="cs-CZ" sz="3600" dirty="0"/>
              <a:t> – nalezení nedostatků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1304" y="1490663"/>
            <a:ext cx="10515600" cy="4649499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Systém zobrazí seznam chybových/informačních hlášek zjištěných kontrolami s aktivním odkazem na záložky, kterých se kontrola týká. </a:t>
            </a:r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68" y="1786269"/>
            <a:ext cx="8335926" cy="4678326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 flipH="1">
            <a:off x="1722474" y="3610223"/>
            <a:ext cx="2243470" cy="563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32794" y="4215808"/>
            <a:ext cx="2169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Odkaz na chybně vyplněnou záložku</a:t>
            </a:r>
          </a:p>
        </p:txBody>
      </p:sp>
    </p:spTree>
    <p:extLst>
      <p:ext uri="{BB962C8B-B14F-4D97-AF65-F5344CB8AC3E}">
        <p14:creationId xmlns:p14="http://schemas.microsoft.com/office/powerpoint/2010/main" val="102967038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Závěrečná kontrola </a:t>
            </a:r>
            <a:r>
              <a:rPr lang="cs-CZ" sz="3600" dirty="0" err="1"/>
              <a:t>ZoR</a:t>
            </a:r>
            <a:r>
              <a:rPr lang="cs-CZ" sz="3600" dirty="0"/>
              <a:t>/</a:t>
            </a:r>
            <a:r>
              <a:rPr lang="cs-CZ" sz="3600" dirty="0" err="1"/>
              <a:t>ZoU</a:t>
            </a:r>
            <a:r>
              <a:rPr lang="cs-CZ" sz="3600" dirty="0"/>
              <a:t> – bez nedostatků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2774"/>
            <a:ext cx="10515600" cy="4774190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V případě, že kontrola proběhla úspěšně, zobrazí se uživateli tato obrazovka. Následně může uživatel zprávu finalizovat.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67" y="1956391"/>
            <a:ext cx="7514601" cy="442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0531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8209"/>
            <a:ext cx="10515600" cy="1472479"/>
          </a:xfrm>
        </p:spPr>
        <p:txBody>
          <a:bodyPr>
            <a:normAutofit/>
          </a:bodyPr>
          <a:lstStyle/>
          <a:p>
            <a:r>
              <a:rPr lang="cs-CZ" sz="4000" dirty="0"/>
              <a:t>Finalizace </a:t>
            </a:r>
            <a:r>
              <a:rPr lang="cs-CZ" sz="4000" dirty="0" err="1"/>
              <a:t>ZoR</a:t>
            </a:r>
            <a:r>
              <a:rPr lang="cs-CZ" sz="4000" dirty="0"/>
              <a:t>/</a:t>
            </a:r>
            <a:r>
              <a:rPr lang="cs-CZ" sz="4000" dirty="0" err="1"/>
              <a:t>ZoU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Po úspěšném provedení kontroly uživatel může </a:t>
            </a:r>
            <a:r>
              <a:rPr lang="cs-CZ" sz="1600" dirty="0" err="1"/>
              <a:t>ZoR</a:t>
            </a:r>
            <a:r>
              <a:rPr lang="cs-CZ" sz="1600" dirty="0"/>
              <a:t>/</a:t>
            </a:r>
            <a:r>
              <a:rPr lang="cs-CZ" sz="1600" dirty="0" err="1"/>
              <a:t>ZoU</a:t>
            </a:r>
            <a:r>
              <a:rPr lang="cs-CZ" sz="1600" dirty="0"/>
              <a:t> finalizovat. Uživatel se o finalizaci </a:t>
            </a:r>
            <a:r>
              <a:rPr lang="cs-CZ" sz="1600" dirty="0" err="1"/>
              <a:t>ZoR</a:t>
            </a:r>
            <a:r>
              <a:rPr lang="cs-CZ" sz="1600" dirty="0"/>
              <a:t>/</a:t>
            </a:r>
            <a:r>
              <a:rPr lang="cs-CZ" sz="1600" dirty="0" err="1"/>
              <a:t>ZoU</a:t>
            </a:r>
            <a:r>
              <a:rPr lang="cs-CZ" sz="1600" dirty="0"/>
              <a:t> v rámci jednoho přihlášení do webové aplikace může pokoušet opakovaně. Finalizaci je možné spustit z libovolné obrazovky </a:t>
            </a:r>
            <a:r>
              <a:rPr lang="cs-CZ" sz="1600" dirty="0" err="1"/>
              <a:t>ZoR</a:t>
            </a:r>
            <a:r>
              <a:rPr lang="cs-CZ" sz="1600" dirty="0"/>
              <a:t>/</a:t>
            </a:r>
            <a:r>
              <a:rPr lang="cs-CZ" sz="1600" dirty="0" err="1"/>
              <a:t>ZoU</a:t>
            </a:r>
            <a:r>
              <a:rPr lang="cs-CZ" sz="1600" dirty="0"/>
              <a:t>. </a:t>
            </a:r>
          </a:p>
          <a:p>
            <a:pPr marL="0" indent="0">
              <a:buNone/>
            </a:pPr>
            <a:r>
              <a:rPr lang="cs-CZ" sz="1600" dirty="0"/>
              <a:t>Uživatel provede finalizaci žádosti pomocí tlačítka finalizace (obr. vlevo) a potvrdí tlačítkem ,,Pokračovat“ (obr. vpravo).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7" y="2434857"/>
            <a:ext cx="5023884" cy="3327990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12" y="2434857"/>
            <a:ext cx="5039833" cy="332799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762009" y="4613564"/>
            <a:ext cx="457200" cy="2493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93211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8082" y="101338"/>
            <a:ext cx="10972800" cy="835414"/>
          </a:xfrm>
        </p:spPr>
        <p:txBody>
          <a:bodyPr/>
          <a:lstStyle/>
          <a:p>
            <a:r>
              <a:rPr lang="cs-CZ" dirty="0"/>
              <a:t>Zprávy podávané v realizaci projektu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067796"/>
              </p:ext>
            </p:extLst>
          </p:nvPr>
        </p:nvGraphicFramePr>
        <p:xfrm>
          <a:off x="690405" y="936752"/>
          <a:ext cx="9633097" cy="4235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032">
                  <a:extLst>
                    <a:ext uri="{9D8B030D-6E8A-4147-A177-3AD203B41FA5}">
                      <a16:colId xmlns:a16="http://schemas.microsoft.com/office/drawing/2014/main" val="2060976882"/>
                    </a:ext>
                  </a:extLst>
                </a:gridCol>
                <a:gridCol w="2966484">
                  <a:extLst>
                    <a:ext uri="{9D8B030D-6E8A-4147-A177-3AD203B41FA5}">
                      <a16:colId xmlns:a16="http://schemas.microsoft.com/office/drawing/2014/main" val="3453867400"/>
                    </a:ext>
                  </a:extLst>
                </a:gridCol>
                <a:gridCol w="3455581">
                  <a:extLst>
                    <a:ext uri="{9D8B030D-6E8A-4147-A177-3AD203B41FA5}">
                      <a16:colId xmlns:a16="http://schemas.microsoft.com/office/drawing/2014/main" val="2271701102"/>
                    </a:ext>
                  </a:extLst>
                </a:gridCol>
              </a:tblGrid>
              <a:tr h="3434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Typ zprávy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79" marR="63179" marT="31590" marB="315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Sledované období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79" marR="63179" marT="31590" marB="315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Datum podání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79" marR="63179" marT="31590" marB="31590"/>
                </a:tc>
                <a:extLst>
                  <a:ext uri="{0D108BD9-81ED-4DB2-BD59-A6C34878D82A}">
                    <a16:rowId xmlns:a16="http://schemas.microsoft.com/office/drawing/2014/main" val="785697816"/>
                  </a:ext>
                </a:extLst>
              </a:tr>
              <a:tr h="1106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</a:rPr>
                        <a:t>Zpráva z realizace (</a:t>
                      </a:r>
                      <a:r>
                        <a:rPr lang="cs-CZ" sz="2000" dirty="0" err="1">
                          <a:effectLst/>
                        </a:rPr>
                        <a:t>ZoR</a:t>
                      </a:r>
                      <a:r>
                        <a:rPr lang="cs-CZ" sz="2000" dirty="0">
                          <a:effectLst/>
                        </a:rPr>
                        <a:t>) č.1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79" marR="63179" marT="31590" marB="315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„Od“ – datum zahájení fyzické realizace projektu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„Do“ – datum</a:t>
                      </a:r>
                      <a:r>
                        <a:rPr lang="cs-CZ" sz="1600" baseline="0" dirty="0">
                          <a:effectLst/>
                        </a:rPr>
                        <a:t> podání ZOR</a:t>
                      </a:r>
                      <a:endParaRPr lang="cs-CZ" sz="1600" dirty="0">
                        <a:effectLst/>
                      </a:endParaRPr>
                    </a:p>
                  </a:txBody>
                  <a:tcPr marL="63179" marR="63179" marT="31590" marB="315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effectLst/>
                        </a:rPr>
                        <a:t>Společně s relevantní </a:t>
                      </a:r>
                      <a:r>
                        <a:rPr lang="cs-CZ" sz="1800" dirty="0" err="1">
                          <a:effectLst/>
                        </a:rPr>
                        <a:t>ŽoPl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79" marR="63179" marT="31590" marB="31590"/>
                </a:tc>
                <a:extLst>
                  <a:ext uri="{0D108BD9-81ED-4DB2-BD59-A6C34878D82A}">
                    <a16:rowId xmlns:a16="http://schemas.microsoft.com/office/drawing/2014/main" val="3650396595"/>
                  </a:ext>
                </a:extLst>
              </a:tr>
              <a:tr h="1120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>
                          <a:effectLst/>
                        </a:rPr>
                        <a:t>Zpráva z realizace č. 2 a následující</a:t>
                      </a:r>
                      <a:endParaRPr lang="cs-CZ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79" marR="63179" marT="31590" marB="315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„Od“ – datum navazující na sledované období „do“ předchozí ZOR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„Do“ –  datum podání ZOR</a:t>
                      </a:r>
                    </a:p>
                  </a:txBody>
                  <a:tcPr marL="63179" marR="63179" marT="31590" marB="315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effectLst/>
                        </a:rPr>
                        <a:t>Společně s relevantní </a:t>
                      </a:r>
                      <a:r>
                        <a:rPr lang="cs-CZ" sz="1800" dirty="0" err="1">
                          <a:effectLst/>
                        </a:rPr>
                        <a:t>ŽoPl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79" marR="63179" marT="31590" marB="31590"/>
                </a:tc>
                <a:extLst>
                  <a:ext uri="{0D108BD9-81ED-4DB2-BD59-A6C34878D82A}">
                    <a16:rowId xmlns:a16="http://schemas.microsoft.com/office/drawing/2014/main" val="2998130897"/>
                  </a:ext>
                </a:extLst>
              </a:tr>
              <a:tr h="14379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Závěrečná zpráva z realizace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(ZZOR)</a:t>
                      </a:r>
                    </a:p>
                  </a:txBody>
                  <a:tcPr marL="63179" marR="63179" marT="31590" marB="315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„Od“ – datum navazující na sledované období</a:t>
                      </a:r>
                      <a:r>
                        <a:rPr lang="cs-CZ" sz="1600" baseline="0" dirty="0">
                          <a:effectLst/>
                        </a:rPr>
                        <a:t> „do“</a:t>
                      </a:r>
                      <a:r>
                        <a:rPr lang="cs-CZ" sz="1600" dirty="0">
                          <a:effectLst/>
                        </a:rPr>
                        <a:t> předchozí ZOR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„Do“ –  datum podání ZZOR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79" marR="63179" marT="31590" marB="3159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Společně se závěrečnou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ŽoPl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79" marR="63179" marT="31590" marB="31590"/>
                </a:tc>
                <a:extLst>
                  <a:ext uri="{0D108BD9-81ED-4DB2-BD59-A6C34878D82A}">
                    <a16:rowId xmlns:a16="http://schemas.microsoft.com/office/drawing/2014/main" val="4038138477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0398641" y="959518"/>
            <a:ext cx="131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Zahájení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10344767" y="1318218"/>
            <a:ext cx="1692000" cy="0"/>
          </a:xfrm>
          <a:prstGeom prst="line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0344767" y="5148651"/>
            <a:ext cx="1701210" cy="0"/>
          </a:xfrm>
          <a:prstGeom prst="line">
            <a:avLst/>
          </a:prstGeom>
          <a:effectLst>
            <a:glow rad="76200">
              <a:schemeClr val="accent1">
                <a:alpha val="53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: dolů 9"/>
          <p:cNvSpPr/>
          <p:nvPr/>
        </p:nvSpPr>
        <p:spPr>
          <a:xfrm>
            <a:off x="10398641" y="1351616"/>
            <a:ext cx="143539" cy="3669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934062" y="1339455"/>
            <a:ext cx="513410" cy="3349256"/>
          </a:xfrm>
          <a:prstGeom prst="rect">
            <a:avLst/>
          </a:prstGeom>
          <a:noFill/>
        </p:spPr>
        <p:txBody>
          <a:bodyPr vert="wordArtVert" wrap="square" rtlCol="0" anchor="ctr" anchorCtr="1">
            <a:spAutoFit/>
          </a:bodyPr>
          <a:lstStyle/>
          <a:p>
            <a:r>
              <a:rPr lang="cs-CZ" b="1" dirty="0"/>
              <a:t>Realizace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0610873" y="4623448"/>
            <a:ext cx="129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Ukončení</a:t>
            </a:r>
          </a:p>
        </p:txBody>
      </p:sp>
    </p:spTree>
    <p:extLst>
      <p:ext uri="{BB962C8B-B14F-4D97-AF65-F5344CB8AC3E}">
        <p14:creationId xmlns:p14="http://schemas.microsoft.com/office/powerpoint/2010/main" val="1669857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692"/>
            <a:ext cx="10515600" cy="926190"/>
          </a:xfrm>
        </p:spPr>
        <p:txBody>
          <a:bodyPr>
            <a:normAutofit/>
          </a:bodyPr>
          <a:lstStyle/>
          <a:p>
            <a:r>
              <a:rPr lang="cs-CZ" sz="4000" dirty="0"/>
              <a:t>Storno finalizace </a:t>
            </a:r>
            <a:r>
              <a:rPr lang="cs-CZ" sz="4000" dirty="0" err="1"/>
              <a:t>ZoR</a:t>
            </a:r>
            <a:r>
              <a:rPr lang="cs-CZ" sz="4000" dirty="0"/>
              <a:t>/</a:t>
            </a:r>
            <a:r>
              <a:rPr lang="cs-CZ" sz="4000" dirty="0" err="1"/>
              <a:t>ZoU</a:t>
            </a:r>
            <a:r>
              <a:rPr lang="cs-CZ" sz="40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50882"/>
            <a:ext cx="10515600" cy="5536417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V případě, že uživatel chce provést storno finalizace </a:t>
            </a:r>
            <a:r>
              <a:rPr lang="cs-CZ" sz="1600" dirty="0" err="1"/>
              <a:t>ZoR</a:t>
            </a:r>
            <a:r>
              <a:rPr lang="cs-CZ" sz="1600" dirty="0"/>
              <a:t>/</a:t>
            </a:r>
            <a:r>
              <a:rPr lang="cs-CZ" sz="1600" dirty="0" err="1"/>
              <a:t>ZoU</a:t>
            </a:r>
            <a:r>
              <a:rPr lang="cs-CZ" sz="1600" dirty="0"/>
              <a:t>, použije k tomu patřičné tlačítko Storno Finalizace.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V případě, že se jedná o storno finalizace při podepisování, tak se signatáři zobrazí obrazovka pro vepsání důvodu storna finalizace, kam své důvody vepíše.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\\iis.loc\shares\tescosw\users\HalaskovaH\Dokumenty\Přijaté soubory\L_27D6.tm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47" y="1774073"/>
            <a:ext cx="4415386" cy="148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65" y="4338085"/>
            <a:ext cx="4580168" cy="2249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501979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Podepsání a podání </a:t>
            </a:r>
            <a:r>
              <a:rPr lang="cs-CZ" sz="4000" dirty="0" err="1"/>
              <a:t>ZoR</a:t>
            </a:r>
            <a:r>
              <a:rPr lang="cs-CZ" sz="4000" dirty="0"/>
              <a:t>/</a:t>
            </a:r>
            <a:r>
              <a:rPr lang="cs-CZ" sz="4000" dirty="0" err="1"/>
              <a:t>ZoU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32194"/>
            <a:ext cx="5270205" cy="3728364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499005" y="1324362"/>
            <a:ext cx="11575473" cy="4740914"/>
            <a:chOff x="498763" y="1972178"/>
            <a:chExt cx="11575473" cy="4104503"/>
          </a:xfrm>
        </p:grpSpPr>
        <p:cxnSp>
          <p:nvCxnSpPr>
            <p:cNvPr id="7" name="Přímá spojnice se šipkou 6"/>
            <p:cNvCxnSpPr/>
            <p:nvPr/>
          </p:nvCxnSpPr>
          <p:spPr>
            <a:xfrm flipH="1" flipV="1">
              <a:off x="651163" y="2618509"/>
              <a:ext cx="990601" cy="12083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498763" y="1972178"/>
              <a:ext cx="19716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Ke vložení elektronického podpisu použijte symbol pečetě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10235045" y="2095289"/>
              <a:ext cx="1839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Oprávněná osoba vybere platný elektronický podpis</a:t>
              </a:r>
            </a:p>
          </p:txBody>
        </p:sp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9805" y="2848804"/>
              <a:ext cx="5269076" cy="3227877"/>
            </a:xfrm>
            <a:prstGeom prst="rect">
              <a:avLst/>
            </a:prstGeom>
          </p:spPr>
        </p:pic>
        <p:cxnSp>
          <p:nvCxnSpPr>
            <p:cNvPr id="15" name="Přímá spojnice se šipkou 14"/>
            <p:cNvCxnSpPr/>
            <p:nvPr/>
          </p:nvCxnSpPr>
          <p:spPr>
            <a:xfrm flipV="1">
              <a:off x="10162309" y="2618510"/>
              <a:ext cx="457200" cy="10629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bdélník 19"/>
            <p:cNvSpPr/>
            <p:nvPr/>
          </p:nvSpPr>
          <p:spPr>
            <a:xfrm>
              <a:off x="9715500" y="5233881"/>
              <a:ext cx="675409" cy="42602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68037892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927" y="540326"/>
            <a:ext cx="10584873" cy="1181535"/>
          </a:xfrm>
        </p:spPr>
        <p:txBody>
          <a:bodyPr>
            <a:normAutofit/>
          </a:bodyPr>
          <a:lstStyle/>
          <a:p>
            <a:r>
              <a:rPr lang="cs-CZ" sz="2800" b="1" u="sng" dirty="0"/>
              <a:t>Následně je </a:t>
            </a:r>
            <a:r>
              <a:rPr lang="cs-CZ" sz="2800" b="1" u="sng" dirty="0" err="1"/>
              <a:t>ZoR</a:t>
            </a:r>
            <a:r>
              <a:rPr lang="cs-CZ" sz="2800" b="1" u="sng" dirty="0"/>
              <a:t>/</a:t>
            </a:r>
            <a:r>
              <a:rPr lang="cs-CZ" sz="2800" b="1" u="sng" dirty="0" err="1"/>
              <a:t>ZoU</a:t>
            </a:r>
            <a:r>
              <a:rPr lang="cs-CZ" sz="2800" b="1" u="sng" dirty="0"/>
              <a:t> automaticky podána na ŘO/ZS ke schválení a převedena do stavu ,,</a:t>
            </a:r>
            <a:r>
              <a:rPr lang="cs-CZ" sz="2800" b="1" i="1" u="sng" dirty="0"/>
              <a:t>Podána na ŘO/ZS“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063" y="1939924"/>
            <a:ext cx="6470600" cy="355686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787736" y="3938155"/>
            <a:ext cx="768928" cy="3221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69435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1465"/>
            <a:ext cx="10972800" cy="11430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Prodloužení termínu podání </a:t>
            </a:r>
            <a:r>
              <a:rPr lang="cs-CZ" sz="3600" dirty="0" err="1">
                <a:solidFill>
                  <a:srgbClr val="C00000"/>
                </a:solidFill>
              </a:rPr>
              <a:t>ZoR</a:t>
            </a:r>
            <a:r>
              <a:rPr lang="cs-CZ" sz="3600" dirty="0">
                <a:solidFill>
                  <a:srgbClr val="C00000"/>
                </a:solidFill>
              </a:rPr>
              <a:t>/</a:t>
            </a:r>
            <a:r>
              <a:rPr lang="cs-CZ" sz="3600" dirty="0" err="1">
                <a:solidFill>
                  <a:srgbClr val="C00000"/>
                </a:solidFill>
              </a:rPr>
              <a:t>ZoU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14465"/>
            <a:ext cx="10972800" cy="519415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Dle Rozhodnutí o poskytnutí dotace je určený termín podání zprávy </a:t>
            </a:r>
            <a:r>
              <a:rPr lang="cs-CZ" sz="2400" u="sng" dirty="0"/>
              <a:t>závazný</a:t>
            </a:r>
            <a:r>
              <a:rPr lang="cs-CZ" sz="2400" dirty="0"/>
              <a:t> pouze pro zprávy </a:t>
            </a:r>
            <a:r>
              <a:rPr lang="cs-CZ" sz="2400" u="sng" dirty="0"/>
              <a:t>v době udržitelnosti</a:t>
            </a:r>
            <a:r>
              <a:rPr lang="cs-CZ" sz="2400" dirty="0"/>
              <a:t> – tedy pro </a:t>
            </a:r>
            <a:r>
              <a:rPr lang="cs-CZ" sz="2400" dirty="0" err="1"/>
              <a:t>ZoU</a:t>
            </a:r>
            <a:r>
              <a:rPr lang="cs-CZ" sz="2400" dirty="0"/>
              <a:t>/</a:t>
            </a:r>
            <a:r>
              <a:rPr lang="cs-CZ" sz="2400" dirty="0" err="1"/>
              <a:t>ZZoU</a:t>
            </a:r>
            <a:r>
              <a:rPr lang="cs-CZ" sz="2400" dirty="0"/>
              <a:t>. Prodloužení tohoto termínu je možné na základě zaslání depeše s žádostí o prodloužení termínu podání. Maximálně je možné termín podání prodloužit o 20 pracovních dní. </a:t>
            </a:r>
          </a:p>
          <a:p>
            <a:pPr marL="0" indent="0">
              <a:buNone/>
            </a:pPr>
            <a:r>
              <a:rPr lang="cs-CZ" sz="2400" dirty="0"/>
              <a:t>U zpráv typu </a:t>
            </a:r>
            <a:r>
              <a:rPr lang="cs-CZ" sz="2400" dirty="0" err="1"/>
              <a:t>ZoR</a:t>
            </a:r>
            <a:r>
              <a:rPr lang="cs-CZ" sz="2400" dirty="0"/>
              <a:t>/</a:t>
            </a:r>
            <a:r>
              <a:rPr lang="cs-CZ" sz="2400" dirty="0" err="1"/>
              <a:t>ZZoR</a:t>
            </a:r>
            <a:r>
              <a:rPr lang="cs-CZ" sz="2400" dirty="0"/>
              <a:t> je termín podání určen termínem podání příslušné žádosti o platbu (</a:t>
            </a:r>
            <a:r>
              <a:rPr lang="cs-CZ" sz="2400" dirty="0" err="1"/>
              <a:t>ŽoPl</a:t>
            </a:r>
            <a:r>
              <a:rPr lang="cs-CZ" sz="2400" dirty="0"/>
              <a:t>) dle finančního plánu.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4094018"/>
            <a:ext cx="10744200" cy="1995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b="1" dirty="0">
                <a:solidFill>
                  <a:srgbClr val="C00000"/>
                </a:solidFill>
              </a:rPr>
              <a:t>Oprava již schválené zprávy (</a:t>
            </a:r>
            <a:r>
              <a:rPr lang="cs-CZ" sz="3600" b="1" dirty="0" err="1">
                <a:solidFill>
                  <a:srgbClr val="C00000"/>
                </a:solidFill>
              </a:rPr>
              <a:t>ŽoZ</a:t>
            </a:r>
            <a:r>
              <a:rPr lang="cs-CZ" sz="3600" b="1" dirty="0">
                <a:solidFill>
                  <a:srgbClr val="C00000"/>
                </a:solidFill>
              </a:rPr>
              <a:t> zprávy)</a:t>
            </a:r>
          </a:p>
          <a:p>
            <a:pPr algn="ctr">
              <a:lnSpc>
                <a:spcPct val="50000"/>
              </a:lnSpc>
            </a:pPr>
            <a:endParaRPr lang="cs-CZ" sz="3600" dirty="0">
              <a:solidFill>
                <a:srgbClr val="FF0000"/>
              </a:solidFill>
            </a:endParaRPr>
          </a:p>
          <a:p>
            <a:pPr>
              <a:lnSpc>
                <a:spcPct val="0"/>
              </a:lnSpc>
            </a:pPr>
            <a:endParaRPr lang="cs-CZ" sz="4000" dirty="0">
              <a:solidFill>
                <a:srgbClr val="FF0000"/>
              </a:solidFill>
            </a:endParaRPr>
          </a:p>
          <a:p>
            <a:r>
              <a:rPr lang="cs-CZ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V OP PIK momentálně </a:t>
            </a:r>
            <a:r>
              <a:rPr lang="cs-CZ" sz="2400" u="sng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není možné opravit </a:t>
            </a:r>
            <a:r>
              <a:rPr lang="cs-CZ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údaje v již schválené zprávě – konečný stav schválené zprávy je ,,</a:t>
            </a:r>
            <a:r>
              <a:rPr lang="cs-CZ" sz="2400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Schválena ŘO z hlediska obsahové kvality</a:t>
            </a:r>
            <a:r>
              <a:rPr lang="cs-CZ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174434135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C00000"/>
                </a:solidFill>
              </a:rPr>
              <a:t>Kontakty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8864" y="1417638"/>
            <a:ext cx="8683336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Více informací získáte na:</a:t>
            </a:r>
          </a:p>
          <a:p>
            <a:pPr marL="0" indent="0" fontAlgn="base">
              <a:spcAft>
                <a:spcPct val="0"/>
              </a:spcAft>
              <a:buNone/>
            </a:pPr>
            <a:endParaRPr lang="cs-CZ" sz="2400" dirty="0"/>
          </a:p>
          <a:p>
            <a:pPr fontAlgn="base">
              <a:spcAft>
                <a:spcPct val="0"/>
              </a:spcAft>
            </a:pPr>
            <a:r>
              <a:rPr lang="cs-CZ" sz="2400" dirty="0"/>
              <a:t>internetových stránkách </a:t>
            </a:r>
            <a:r>
              <a:rPr lang="cs-CZ" sz="2400" dirty="0">
                <a:hlinkClick r:id="rId2"/>
              </a:rPr>
              <a:t>www.agentura-api.org</a:t>
            </a:r>
            <a:r>
              <a:rPr lang="cs-CZ" sz="2400" dirty="0"/>
              <a:t>, </a:t>
            </a:r>
            <a:r>
              <a:rPr lang="cs-CZ" sz="2400" dirty="0">
                <a:hlinkClick r:id="rId3"/>
              </a:rPr>
              <a:t>www.mpo.cz</a:t>
            </a:r>
            <a:endParaRPr lang="cs-CZ" sz="2400" dirty="0"/>
          </a:p>
          <a:p>
            <a:pPr fontAlgn="base">
              <a:spcAft>
                <a:spcPct val="0"/>
              </a:spcAft>
            </a:pPr>
            <a:r>
              <a:rPr lang="cs-CZ" sz="2400" dirty="0"/>
              <a:t>v regionálních kancelářích agentury API</a:t>
            </a:r>
          </a:p>
          <a:p>
            <a:pPr fontAlgn="base">
              <a:spcAft>
                <a:spcPct val="0"/>
              </a:spcAft>
            </a:pPr>
            <a:r>
              <a:rPr lang="cs-CZ" sz="2400" dirty="0"/>
              <a:t>na bezplatné telefonní lince 800 800 777 </a:t>
            </a:r>
            <a:br>
              <a:rPr lang="cs-CZ" sz="2400" dirty="0"/>
            </a:br>
            <a:r>
              <a:rPr lang="cs-CZ" sz="2400" dirty="0"/>
              <a:t>(pracovní dny 9:00 - 13:00 hodin)</a:t>
            </a:r>
          </a:p>
          <a:p>
            <a:endParaRPr lang="cs-CZ" sz="1800" dirty="0">
              <a:solidFill>
                <a:srgbClr val="002E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317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06578" y="5171453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Děkuji za pozornost</a:t>
            </a:r>
            <a:endParaRPr lang="cs-CZ" sz="3200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7" y="6021289"/>
            <a:ext cx="2346047" cy="35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917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Zprávy podávané v udržitelnosti projektu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489903"/>
              </p:ext>
            </p:extLst>
          </p:nvPr>
        </p:nvGraphicFramePr>
        <p:xfrm>
          <a:off x="609601" y="1417638"/>
          <a:ext cx="9385004" cy="4807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883">
                  <a:extLst>
                    <a:ext uri="{9D8B030D-6E8A-4147-A177-3AD203B41FA5}">
                      <a16:colId xmlns:a16="http://schemas.microsoft.com/office/drawing/2014/main" val="1758340851"/>
                    </a:ext>
                  </a:extLst>
                </a:gridCol>
                <a:gridCol w="2929490">
                  <a:extLst>
                    <a:ext uri="{9D8B030D-6E8A-4147-A177-3AD203B41FA5}">
                      <a16:colId xmlns:a16="http://schemas.microsoft.com/office/drawing/2014/main" val="2353157932"/>
                    </a:ext>
                  </a:extLst>
                </a:gridCol>
                <a:gridCol w="4098631">
                  <a:extLst>
                    <a:ext uri="{9D8B030D-6E8A-4147-A177-3AD203B41FA5}">
                      <a16:colId xmlns:a16="http://schemas.microsoft.com/office/drawing/2014/main" val="3815017930"/>
                    </a:ext>
                  </a:extLst>
                </a:gridCol>
              </a:tblGrid>
              <a:tr h="366590">
                <a:tc>
                  <a:txBody>
                    <a:bodyPr/>
                    <a:lstStyle/>
                    <a:p>
                      <a:r>
                        <a:rPr lang="cs-CZ" sz="1800" dirty="0"/>
                        <a:t>Typ zprávy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Sledované období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Datum</a:t>
                      </a:r>
                      <a:r>
                        <a:rPr lang="cs-CZ" baseline="0" dirty="0"/>
                        <a:t> podání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160325"/>
                  </a:ext>
                </a:extLst>
              </a:tr>
              <a:tr h="1480450">
                <a:tc>
                  <a:txBody>
                    <a:bodyPr/>
                    <a:lstStyle/>
                    <a:p>
                      <a:r>
                        <a:rPr lang="cs-CZ" dirty="0"/>
                        <a:t>Zpráva o udržitelnosti projektu (</a:t>
                      </a:r>
                      <a:r>
                        <a:rPr lang="cs-CZ" dirty="0" err="1"/>
                        <a:t>ZoU</a:t>
                      </a:r>
                      <a:r>
                        <a:rPr lang="cs-CZ" dirty="0"/>
                        <a:t>) č.1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„Od“ datum přechodu projektu do stavu „Projekt finančně</a:t>
                      </a:r>
                      <a:r>
                        <a:rPr lang="cs-CZ" sz="1600" baseline="0" dirty="0"/>
                        <a:t> ukončen ŘO“</a:t>
                      </a:r>
                    </a:p>
                    <a:p>
                      <a:r>
                        <a:rPr lang="cs-CZ" sz="1600" baseline="0" dirty="0"/>
                        <a:t>„Do“ 1 rok - 1den od začátku sledovaného období dané zprávy</a:t>
                      </a:r>
                      <a:endParaRPr lang="cs-CZ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cs-CZ" sz="1800" dirty="0" err="1"/>
                        <a:t>ZoU</a:t>
                      </a:r>
                      <a:r>
                        <a:rPr lang="cs-CZ" sz="1800" dirty="0"/>
                        <a:t>/</a:t>
                      </a:r>
                      <a:r>
                        <a:rPr lang="cs-CZ" sz="1800" dirty="0" err="1"/>
                        <a:t>ZZoU</a:t>
                      </a:r>
                      <a:r>
                        <a:rPr lang="cs-CZ" sz="1800" dirty="0"/>
                        <a:t> - Předpokládané datum podání zprávy uvedené v harmonogramu zpráv v ISKP+</a:t>
                      </a:r>
                    </a:p>
                    <a:p>
                      <a:r>
                        <a:rPr lang="cs-CZ" sz="1800" baseline="0" dirty="0"/>
                        <a:t>U většiny programů se jedná o závazné datum.</a:t>
                      </a:r>
                    </a:p>
                    <a:p>
                      <a:pPr marL="0" indent="0">
                        <a:buNone/>
                      </a:pPr>
                      <a:endParaRPr lang="cs-CZ" sz="1800" baseline="0" dirty="0"/>
                    </a:p>
                    <a:p>
                      <a:pPr marL="342900" indent="-342900">
                        <a:buAutoNum type="arabicPeriod"/>
                      </a:pPr>
                      <a:endParaRPr lang="cs-CZ" sz="1800" baseline="0" dirty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026720"/>
                  </a:ext>
                </a:extLst>
              </a:tr>
              <a:tr h="1480450">
                <a:tc>
                  <a:txBody>
                    <a:bodyPr/>
                    <a:lstStyle/>
                    <a:p>
                      <a:r>
                        <a:rPr lang="cs-CZ" dirty="0"/>
                        <a:t>Zpráva o udržitelnosti  (</a:t>
                      </a:r>
                      <a:r>
                        <a:rPr lang="cs-CZ" dirty="0" err="1"/>
                        <a:t>ZoU</a:t>
                      </a:r>
                      <a:r>
                        <a:rPr lang="cs-CZ" dirty="0"/>
                        <a:t>) č. 2 a následující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„Od“ datum</a:t>
                      </a:r>
                      <a:r>
                        <a:rPr lang="cs-CZ" sz="1600" baseline="0" dirty="0"/>
                        <a:t> navazující na sledované období „do“ u předchozí </a:t>
                      </a:r>
                      <a:r>
                        <a:rPr lang="cs-CZ" sz="1600" baseline="0" dirty="0" err="1"/>
                        <a:t>ZoU</a:t>
                      </a:r>
                      <a:endParaRPr lang="cs-CZ" sz="1600" baseline="0" dirty="0"/>
                    </a:p>
                    <a:p>
                      <a:r>
                        <a:rPr lang="cs-CZ" sz="1600" baseline="0" dirty="0"/>
                        <a:t>„Do“ 1 rok - 1 den od začátku sledovaného období dané zprávy</a:t>
                      </a:r>
                      <a:endParaRPr lang="cs-CZ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219481"/>
                  </a:ext>
                </a:extLst>
              </a:tr>
              <a:tr h="1480450">
                <a:tc>
                  <a:txBody>
                    <a:bodyPr/>
                    <a:lstStyle/>
                    <a:p>
                      <a:r>
                        <a:rPr lang="cs-CZ" dirty="0"/>
                        <a:t>Závěrečná zpráva o udržitelnosti (</a:t>
                      </a:r>
                      <a:r>
                        <a:rPr lang="cs-CZ" dirty="0" err="1"/>
                        <a:t>ZZoU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„Od“ datum</a:t>
                      </a:r>
                      <a:r>
                        <a:rPr lang="cs-CZ" sz="1600" baseline="0" dirty="0"/>
                        <a:t> navazující na sledované období „do“ u předchozí </a:t>
                      </a:r>
                      <a:r>
                        <a:rPr lang="cs-CZ" sz="1600" baseline="0" dirty="0" err="1"/>
                        <a:t>ZoU</a:t>
                      </a:r>
                      <a:endParaRPr lang="cs-CZ" sz="1600" baseline="0" dirty="0"/>
                    </a:p>
                    <a:p>
                      <a:r>
                        <a:rPr lang="cs-CZ" sz="1600" baseline="0" dirty="0"/>
                        <a:t>„Do“ 1 rok - 1 den od začátku sledovaného období dané zprávy</a:t>
                      </a:r>
                      <a:endParaRPr lang="cs-CZ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801748"/>
                  </a:ext>
                </a:extLst>
              </a:tr>
            </a:tbl>
          </a:graphicData>
        </a:graphic>
      </p:graphicFrame>
      <p:cxnSp>
        <p:nvCxnSpPr>
          <p:cNvPr id="7" name="Přímá spojnice 6"/>
          <p:cNvCxnSpPr/>
          <p:nvPr/>
        </p:nvCxnSpPr>
        <p:spPr>
          <a:xfrm>
            <a:off x="10008206" y="1877074"/>
            <a:ext cx="1796902" cy="0"/>
          </a:xfrm>
          <a:prstGeom prst="line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0093266" y="1241376"/>
            <a:ext cx="171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Konec realizace projektu</a:t>
            </a:r>
          </a:p>
        </p:txBody>
      </p:sp>
      <p:sp>
        <p:nvSpPr>
          <p:cNvPr id="10" name="Šipka: dolů 9"/>
          <p:cNvSpPr/>
          <p:nvPr/>
        </p:nvSpPr>
        <p:spPr>
          <a:xfrm>
            <a:off x="10337815" y="2295229"/>
            <a:ext cx="287079" cy="3655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1015744" y="2107760"/>
            <a:ext cx="860823" cy="4210999"/>
          </a:xfrm>
          <a:prstGeom prst="rect">
            <a:avLst/>
          </a:prstGeom>
          <a:noFill/>
        </p:spPr>
        <p:txBody>
          <a:bodyPr vert="wordArtVert" wrap="square" rtlCol="0">
            <a:normAutofit/>
          </a:bodyPr>
          <a:lstStyle/>
          <a:p>
            <a:r>
              <a:rPr lang="cs-CZ" b="1" dirty="0"/>
              <a:t>Udržitelnost</a:t>
            </a:r>
          </a:p>
        </p:txBody>
      </p:sp>
      <p:cxnSp>
        <p:nvCxnSpPr>
          <p:cNvPr id="13" name="Přímá spojnice 12"/>
          <p:cNvCxnSpPr/>
          <p:nvPr/>
        </p:nvCxnSpPr>
        <p:spPr>
          <a:xfrm>
            <a:off x="9994605" y="6225580"/>
            <a:ext cx="1839432" cy="0"/>
          </a:xfrm>
          <a:prstGeom prst="line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9946965" y="6225580"/>
            <a:ext cx="196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Konec udržitelnosti</a:t>
            </a:r>
          </a:p>
        </p:txBody>
      </p:sp>
    </p:spTree>
    <p:extLst>
      <p:ext uri="{BB962C8B-B14F-4D97-AF65-F5344CB8AC3E}">
        <p14:creationId xmlns:p14="http://schemas.microsoft.com/office/powerpoint/2010/main" val="48306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89839"/>
            <a:ext cx="10972800" cy="1143000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Příklad monitoringu projektu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154" y="1232838"/>
            <a:ext cx="10224655" cy="555073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cs-CZ" sz="1500" b="1" u="sng" dirty="0"/>
          </a:p>
          <a:p>
            <a:pPr marL="0" indent="0">
              <a:lnSpc>
                <a:spcPct val="80000"/>
              </a:lnSpc>
              <a:buNone/>
            </a:pPr>
            <a:r>
              <a:rPr lang="cs-CZ" sz="1700" b="1" u="sng" dirty="0"/>
              <a:t>Datum registrace žádosti (vznik ZV):</a:t>
            </a:r>
            <a:r>
              <a:rPr lang="cs-CZ" sz="1700" b="1" dirty="0"/>
              <a:t> 	1.10.2015</a:t>
            </a:r>
          </a:p>
          <a:p>
            <a:pPr marL="0" indent="0">
              <a:lnSpc>
                <a:spcPct val="80000"/>
              </a:lnSpc>
              <a:buNone/>
            </a:pPr>
            <a:endParaRPr lang="cs-CZ" sz="17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sz="1700" b="1" u="sng" dirty="0"/>
              <a:t>Skutečné zahájení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1700" b="1" u="sng" dirty="0"/>
              <a:t>(první skutečnost projektu):</a:t>
            </a:r>
            <a:r>
              <a:rPr lang="cs-CZ" sz="1700" b="1" dirty="0"/>
              <a:t>	</a:t>
            </a:r>
            <a:r>
              <a:rPr lang="cs-CZ" sz="1700" b="1" dirty="0">
                <a:solidFill>
                  <a:srgbClr val="FF0000"/>
                </a:solidFill>
              </a:rPr>
              <a:t>1. 11. 2015</a:t>
            </a:r>
          </a:p>
          <a:p>
            <a:pPr marL="0" indent="0">
              <a:lnSpc>
                <a:spcPct val="80000"/>
              </a:lnSpc>
              <a:buNone/>
            </a:pPr>
            <a:endParaRPr lang="cs-CZ" sz="17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sz="1700" b="1" u="sng" dirty="0"/>
              <a:t>Podpis Rozhodnutí:</a:t>
            </a:r>
            <a:r>
              <a:rPr lang="cs-CZ" sz="1700" b="1" dirty="0"/>
              <a:t>		1. 1. 2016 (datum uzavření PA)</a:t>
            </a:r>
          </a:p>
          <a:p>
            <a:pPr marL="0" indent="0">
              <a:lnSpc>
                <a:spcPct val="80000"/>
              </a:lnSpc>
              <a:buNone/>
            </a:pPr>
            <a:endParaRPr lang="cs-CZ" sz="17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sz="1700" b="1" u="sng" dirty="0"/>
              <a:t>Ukončení projektu:</a:t>
            </a:r>
            <a:r>
              <a:rPr lang="cs-CZ" sz="1700" b="1" dirty="0"/>
              <a:t>		15.11.2016 </a:t>
            </a:r>
          </a:p>
          <a:p>
            <a:pPr marL="0" indent="0">
              <a:lnSpc>
                <a:spcPct val="80000"/>
              </a:lnSpc>
              <a:buNone/>
            </a:pPr>
            <a:endParaRPr lang="cs-CZ" sz="1700" b="1" u="sng" dirty="0"/>
          </a:p>
          <a:p>
            <a:pPr marL="0" indent="0">
              <a:lnSpc>
                <a:spcPct val="80000"/>
              </a:lnSpc>
              <a:buNone/>
            </a:pPr>
            <a:r>
              <a:rPr lang="cs-CZ" sz="1700" b="1" u="sng" dirty="0"/>
              <a:t>Převod projektu do stavu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1700" b="1" u="sng" dirty="0"/>
              <a:t>„Finančně ukončen ze strany ŘO“</a:t>
            </a:r>
            <a:r>
              <a:rPr lang="cs-CZ" sz="1700" b="1" dirty="0"/>
              <a:t>:	29.11.2016</a:t>
            </a:r>
          </a:p>
          <a:p>
            <a:pPr marL="0" indent="0">
              <a:lnSpc>
                <a:spcPct val="80000"/>
              </a:lnSpc>
              <a:buNone/>
            </a:pPr>
            <a:endParaRPr lang="cs-CZ" sz="17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sz="1700" b="1" u="sng" dirty="0"/>
              <a:t>Počet etap:</a:t>
            </a:r>
            <a:r>
              <a:rPr lang="cs-CZ" sz="1700" b="1" dirty="0"/>
              <a:t>                     		3</a:t>
            </a:r>
          </a:p>
          <a:p>
            <a:pPr marL="0" indent="0">
              <a:lnSpc>
                <a:spcPct val="80000"/>
              </a:lnSpc>
              <a:buNone/>
            </a:pPr>
            <a:endParaRPr lang="cs-CZ" sz="1500" b="1" u="sng" dirty="0"/>
          </a:p>
          <a:p>
            <a:pPr marL="0" indent="0">
              <a:lnSpc>
                <a:spcPct val="80000"/>
              </a:lnSpc>
              <a:buNone/>
            </a:pPr>
            <a:endParaRPr lang="cs-CZ" sz="1500" b="1" u="sng" dirty="0"/>
          </a:p>
          <a:p>
            <a:pPr marL="0" indent="0">
              <a:lnSpc>
                <a:spcPct val="80000"/>
              </a:lnSpc>
              <a:buNone/>
            </a:pPr>
            <a:endParaRPr lang="cs-CZ" sz="1500" b="1" u="sng" dirty="0"/>
          </a:p>
          <a:p>
            <a:pPr marL="0" indent="0">
              <a:lnSpc>
                <a:spcPct val="80000"/>
              </a:lnSpc>
              <a:buNone/>
            </a:pPr>
            <a:r>
              <a:rPr lang="cs-CZ" sz="1500" b="1" u="sng" dirty="0"/>
              <a:t>Pořadí etapy:</a:t>
            </a:r>
            <a:r>
              <a:rPr lang="cs-CZ" sz="1500" b="1" dirty="0"/>
              <a:t>              </a:t>
            </a:r>
            <a:r>
              <a:rPr lang="cs-CZ" sz="1500" b="1" u="sng" dirty="0"/>
              <a:t>Období realizace etapy</a:t>
            </a:r>
            <a:r>
              <a:rPr lang="cs-CZ" sz="1500" b="1" dirty="0"/>
              <a:t>:      </a:t>
            </a:r>
            <a:r>
              <a:rPr lang="cs-CZ" sz="1500" b="1" u="sng" dirty="0"/>
              <a:t>Datum předložení </a:t>
            </a:r>
            <a:r>
              <a:rPr lang="cs-CZ" sz="1500" b="1" u="sng" dirty="0" err="1"/>
              <a:t>ŽoPl</a:t>
            </a:r>
            <a:r>
              <a:rPr lang="cs-CZ" sz="1500" b="1" u="sng" dirty="0"/>
              <a:t>:</a:t>
            </a:r>
          </a:p>
          <a:p>
            <a:pPr marL="0" indent="0">
              <a:lnSpc>
                <a:spcPct val="80000"/>
              </a:lnSpc>
              <a:buNone/>
            </a:pPr>
            <a:endParaRPr lang="cs-CZ" sz="1500" b="1" u="sng" dirty="0"/>
          </a:p>
          <a:p>
            <a:pPr marL="342900" indent="-342900">
              <a:lnSpc>
                <a:spcPct val="80000"/>
              </a:lnSpc>
              <a:buAutoNum type="arabicPeriod"/>
            </a:pPr>
            <a:r>
              <a:rPr lang="cs-CZ" sz="1500" b="1" dirty="0"/>
              <a:t>Etapa:                  1.10.2015 – 29.2.2016            15.3.2016 </a:t>
            </a:r>
            <a:r>
              <a:rPr lang="cs-CZ" sz="1300" b="1" dirty="0"/>
              <a:t>(datum stanovené ve FP)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sz="1500" b="1" dirty="0"/>
              <a:t>Etapa:                  1.3.2016 – 1.6.2016                 15.6.2016 </a:t>
            </a:r>
            <a:r>
              <a:rPr lang="cs-CZ" sz="1300" b="1" dirty="0"/>
              <a:t>(datum stanovené ve FP)</a:t>
            </a:r>
            <a:endParaRPr lang="cs-CZ" sz="15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sz="1500" b="1" dirty="0"/>
              <a:t>Etapa:                  2.6.2016 – 15.11.2016            20.11.2016 </a:t>
            </a:r>
            <a:r>
              <a:rPr lang="cs-CZ" sz="1300" b="1" dirty="0"/>
              <a:t>(datum stanovené ve FP</a:t>
            </a:r>
            <a:r>
              <a:rPr lang="cs-CZ" sz="1600" b="1" dirty="0"/>
              <a:t>)</a:t>
            </a:r>
          </a:p>
          <a:p>
            <a:pPr marL="342900" indent="-342900">
              <a:lnSpc>
                <a:spcPct val="80000"/>
              </a:lnSpc>
              <a:buAutoNum type="arabicPeriod"/>
            </a:pPr>
            <a:endParaRPr lang="cs-CZ" sz="1500" b="1" dirty="0"/>
          </a:p>
          <a:p>
            <a:pPr marL="0" indent="0">
              <a:lnSpc>
                <a:spcPct val="80000"/>
              </a:lnSpc>
              <a:buNone/>
            </a:pPr>
            <a:endParaRPr lang="cs-CZ" sz="1500" b="1" dirty="0"/>
          </a:p>
          <a:p>
            <a:pPr marL="0" indent="0">
              <a:lnSpc>
                <a:spcPct val="80000"/>
              </a:lnSpc>
              <a:buNone/>
            </a:pPr>
            <a:endParaRPr lang="cs-CZ" sz="15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sz="1500" b="1" u="sng" dirty="0"/>
              <a:t>Pořadí zprávy</a:t>
            </a:r>
            <a:r>
              <a:rPr lang="cs-CZ" sz="1500" b="1" dirty="0"/>
              <a:t>:*            </a:t>
            </a:r>
            <a:r>
              <a:rPr lang="cs-CZ" sz="1500" b="1" u="sng" dirty="0"/>
              <a:t>Typ zprávy</a:t>
            </a:r>
            <a:r>
              <a:rPr lang="cs-CZ" sz="1500" b="1" dirty="0"/>
              <a:t>: *                      </a:t>
            </a:r>
            <a:r>
              <a:rPr lang="cs-CZ" sz="1500" b="1" u="sng" dirty="0"/>
              <a:t>Sledované období:</a:t>
            </a:r>
            <a:r>
              <a:rPr lang="cs-CZ" sz="1500" b="1" dirty="0"/>
              <a:t> *</a:t>
            </a:r>
          </a:p>
          <a:p>
            <a:pPr marL="0" indent="0">
              <a:lnSpc>
                <a:spcPct val="80000"/>
              </a:lnSpc>
              <a:buNone/>
            </a:pPr>
            <a:endParaRPr lang="cs-CZ" sz="1300" b="1" u="sng" dirty="0"/>
          </a:p>
          <a:p>
            <a:pPr algn="just">
              <a:lnSpc>
                <a:spcPct val="80000"/>
              </a:lnSpc>
              <a:buAutoNum type="arabicPeriod"/>
            </a:pPr>
            <a:r>
              <a:rPr lang="cs-CZ" sz="1500" b="1" dirty="0"/>
              <a:t>                                   1. </a:t>
            </a:r>
            <a:r>
              <a:rPr lang="cs-CZ" sz="1500" b="1" dirty="0" err="1"/>
              <a:t>ZoR</a:t>
            </a:r>
            <a:r>
              <a:rPr lang="cs-CZ" sz="1500" b="1" dirty="0"/>
              <a:t>	     	od </a:t>
            </a:r>
            <a:r>
              <a:rPr lang="cs-CZ" sz="1500" b="1" dirty="0">
                <a:solidFill>
                  <a:srgbClr val="FF0000"/>
                </a:solidFill>
              </a:rPr>
              <a:t>1.11.2015</a:t>
            </a:r>
            <a:r>
              <a:rPr lang="cs-CZ" sz="1500" b="1" dirty="0"/>
              <a:t> - do 15.3.2016</a:t>
            </a:r>
          </a:p>
          <a:p>
            <a:pPr algn="just">
              <a:lnSpc>
                <a:spcPct val="80000"/>
              </a:lnSpc>
              <a:buAutoNum type="arabicPeriod"/>
            </a:pPr>
            <a:r>
              <a:rPr lang="cs-CZ" sz="1500" b="1" dirty="0"/>
              <a:t>                                   2. </a:t>
            </a:r>
            <a:r>
              <a:rPr lang="cs-CZ" sz="1500" b="1" dirty="0" err="1"/>
              <a:t>ZoR</a:t>
            </a:r>
            <a:r>
              <a:rPr lang="cs-CZ" sz="1500" b="1" dirty="0"/>
              <a:t>	     	od 16.3.2016 - do 15.6.2016</a:t>
            </a:r>
          </a:p>
          <a:p>
            <a:pPr algn="just">
              <a:lnSpc>
                <a:spcPct val="80000"/>
              </a:lnSpc>
              <a:buAutoNum type="arabicPeriod"/>
            </a:pPr>
            <a:r>
              <a:rPr lang="cs-CZ" sz="1500" b="1" dirty="0"/>
              <a:t>                                   3. </a:t>
            </a:r>
            <a:r>
              <a:rPr lang="cs-CZ" sz="1500" b="1" dirty="0" err="1"/>
              <a:t>ZZoR</a:t>
            </a:r>
            <a:r>
              <a:rPr lang="cs-CZ" sz="1500" b="1" dirty="0"/>
              <a:t>	     	od 16.6.2016 – do 20.11.2016</a:t>
            </a:r>
          </a:p>
          <a:p>
            <a:pPr marL="1314450" lvl="2" indent="-400050">
              <a:lnSpc>
                <a:spcPct val="80000"/>
              </a:lnSpc>
              <a:buNone/>
            </a:pPr>
            <a:endParaRPr lang="cs-CZ" sz="1500" b="1" dirty="0"/>
          </a:p>
          <a:p>
            <a:pPr marL="1314450" lvl="2" indent="-400050">
              <a:lnSpc>
                <a:spcPct val="80000"/>
              </a:lnSpc>
              <a:buNone/>
            </a:pPr>
            <a:endParaRPr lang="cs-CZ" sz="1500" b="1" dirty="0"/>
          </a:p>
          <a:p>
            <a:pPr marL="1314450" lvl="2" indent="-400050">
              <a:lnSpc>
                <a:spcPct val="80000"/>
              </a:lnSpc>
              <a:buNone/>
            </a:pPr>
            <a:r>
              <a:rPr lang="cs-CZ" sz="1500" dirty="0"/>
              <a:t>* Na příkladu uvedeny pouze zprávy v období REALIZACE projektu	</a:t>
            </a:r>
            <a:endParaRPr lang="cs-CZ" sz="15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304239"/>
              </p:ext>
            </p:extLst>
          </p:nvPr>
        </p:nvGraphicFramePr>
        <p:xfrm>
          <a:off x="7221292" y="1278081"/>
          <a:ext cx="4775877" cy="395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513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C00000"/>
                          </a:solidFill>
                        </a:rPr>
                        <a:t>Typ zprávy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C00000"/>
                          </a:solidFill>
                        </a:rPr>
                        <a:t>Datum podání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10">
                <a:tc>
                  <a:txBody>
                    <a:bodyPr/>
                    <a:lstStyle/>
                    <a:p>
                      <a:r>
                        <a:rPr lang="cs-CZ" sz="1600" dirty="0"/>
                        <a:t>1.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baseline="0" dirty="0" err="1"/>
                        <a:t>ZoR</a:t>
                      </a:r>
                      <a:endParaRPr lang="cs-CZ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Spolu</a:t>
                      </a:r>
                      <a:r>
                        <a:rPr lang="cs-CZ" sz="1600" baseline="0" dirty="0"/>
                        <a:t> s 1. </a:t>
                      </a:r>
                      <a:r>
                        <a:rPr lang="cs-CZ" sz="1600" baseline="0" dirty="0" err="1"/>
                        <a:t>ŽoPl</a:t>
                      </a:r>
                      <a:r>
                        <a:rPr lang="cs-CZ" sz="1600" baseline="0" dirty="0"/>
                        <a:t> (15.3.2016)</a:t>
                      </a:r>
                      <a:endParaRPr lang="cs-CZ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776">
                <a:tc>
                  <a:txBody>
                    <a:bodyPr/>
                    <a:lstStyle/>
                    <a:p>
                      <a:r>
                        <a:rPr lang="cs-CZ" sz="1600" dirty="0"/>
                        <a:t>2. </a:t>
                      </a:r>
                      <a:r>
                        <a:rPr lang="cs-CZ" sz="1600" dirty="0" err="1"/>
                        <a:t>ZoR</a:t>
                      </a:r>
                      <a:endParaRPr lang="cs-CZ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Spolu</a:t>
                      </a:r>
                      <a:r>
                        <a:rPr lang="cs-CZ" sz="1600" baseline="0" dirty="0"/>
                        <a:t> s 2. </a:t>
                      </a:r>
                      <a:r>
                        <a:rPr lang="cs-CZ" sz="1600" baseline="0" dirty="0" err="1"/>
                        <a:t>ŽoPl</a:t>
                      </a:r>
                      <a:r>
                        <a:rPr lang="cs-CZ" sz="1600" baseline="0" dirty="0"/>
                        <a:t> (15.6.2016)</a:t>
                      </a:r>
                      <a:endParaRPr lang="cs-CZ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305">
                <a:tc>
                  <a:txBody>
                    <a:bodyPr/>
                    <a:lstStyle/>
                    <a:p>
                      <a:r>
                        <a:rPr lang="cs-CZ" sz="1600" dirty="0"/>
                        <a:t>3. </a:t>
                      </a:r>
                      <a:r>
                        <a:rPr lang="cs-CZ" sz="1600" dirty="0" err="1"/>
                        <a:t>ZZoR</a:t>
                      </a:r>
                      <a:endParaRPr lang="cs-CZ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Spolu</a:t>
                      </a:r>
                      <a:r>
                        <a:rPr lang="cs-CZ" sz="1600" baseline="0" dirty="0"/>
                        <a:t> s 3. </a:t>
                      </a:r>
                      <a:r>
                        <a:rPr lang="cs-CZ" sz="1600" baseline="0" dirty="0" err="1"/>
                        <a:t>ŽoPl</a:t>
                      </a:r>
                      <a:r>
                        <a:rPr lang="cs-CZ" sz="1600" baseline="0" dirty="0"/>
                        <a:t> (20.11.2016)</a:t>
                      </a:r>
                      <a:endParaRPr lang="cs-CZ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665">
                <a:tc>
                  <a:txBody>
                    <a:bodyPr/>
                    <a:lstStyle/>
                    <a:p>
                      <a:r>
                        <a:rPr lang="cs-CZ" dirty="0"/>
                        <a:t>1. </a:t>
                      </a:r>
                      <a:r>
                        <a:rPr lang="cs-CZ" dirty="0" err="1"/>
                        <a:t>ZoU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12.12.2017 </a:t>
                      </a:r>
                      <a:r>
                        <a:rPr lang="cs-CZ" sz="1000" dirty="0"/>
                        <a:t>(závazný</a:t>
                      </a:r>
                      <a:r>
                        <a:rPr lang="cs-CZ" sz="1000" baseline="0" dirty="0"/>
                        <a:t> termín)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665">
                <a:tc>
                  <a:txBody>
                    <a:bodyPr/>
                    <a:lstStyle/>
                    <a:p>
                      <a:r>
                        <a:rPr lang="cs-CZ" dirty="0"/>
                        <a:t>2. </a:t>
                      </a:r>
                      <a:r>
                        <a:rPr lang="cs-CZ" dirty="0" err="1"/>
                        <a:t>ZoU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11.12.2018 </a:t>
                      </a:r>
                      <a:r>
                        <a:rPr lang="cs-CZ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(závazný termín)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665">
                <a:tc>
                  <a:txBody>
                    <a:bodyPr/>
                    <a:lstStyle/>
                    <a:p>
                      <a:r>
                        <a:rPr lang="cs-CZ" dirty="0"/>
                        <a:t>3. </a:t>
                      </a:r>
                      <a:r>
                        <a:rPr lang="cs-CZ" dirty="0" err="1"/>
                        <a:t>ZoU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10.12.2019 </a:t>
                      </a:r>
                      <a:r>
                        <a:rPr lang="cs-CZ" sz="1000" dirty="0"/>
                        <a:t>(závazný</a:t>
                      </a:r>
                      <a:r>
                        <a:rPr lang="cs-CZ" sz="1000" baseline="0" dirty="0"/>
                        <a:t> termín)</a:t>
                      </a:r>
                      <a:endParaRPr lang="cs-CZ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665">
                <a:tc>
                  <a:txBody>
                    <a:bodyPr/>
                    <a:lstStyle/>
                    <a:p>
                      <a:r>
                        <a:rPr lang="cs-CZ" dirty="0"/>
                        <a:t>4. </a:t>
                      </a:r>
                      <a:r>
                        <a:rPr lang="cs-CZ" dirty="0" err="1"/>
                        <a:t>ZoU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9.12.2020 </a:t>
                      </a:r>
                      <a:r>
                        <a:rPr lang="cs-CZ" sz="1000" dirty="0"/>
                        <a:t>(závazný</a:t>
                      </a:r>
                      <a:r>
                        <a:rPr lang="cs-CZ" sz="1000" baseline="0" dirty="0"/>
                        <a:t> termín)</a:t>
                      </a:r>
                      <a:endParaRPr lang="cs-CZ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7665">
                <a:tc>
                  <a:txBody>
                    <a:bodyPr/>
                    <a:lstStyle/>
                    <a:p>
                      <a:r>
                        <a:rPr lang="cs-CZ" dirty="0"/>
                        <a:t>5. </a:t>
                      </a:r>
                      <a:r>
                        <a:rPr lang="cs-CZ" dirty="0" err="1"/>
                        <a:t>ZZoU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8.12.2021 </a:t>
                      </a:r>
                      <a:r>
                        <a:rPr lang="cs-CZ" sz="1000" dirty="0"/>
                        <a:t>(závazný</a:t>
                      </a:r>
                      <a:r>
                        <a:rPr lang="cs-CZ" sz="1000" baseline="0" dirty="0"/>
                        <a:t> termín)</a:t>
                      </a:r>
                      <a:endParaRPr lang="cs-CZ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8" name="Přímá spojnice 7"/>
          <p:cNvCxnSpPr/>
          <p:nvPr/>
        </p:nvCxnSpPr>
        <p:spPr>
          <a:xfrm>
            <a:off x="7334270" y="2877680"/>
            <a:ext cx="45386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52904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Vytvoření a editace </a:t>
            </a:r>
            <a:r>
              <a:rPr lang="cs-CZ" dirty="0" err="1">
                <a:solidFill>
                  <a:srgbClr val="C00000"/>
                </a:solidFill>
              </a:rPr>
              <a:t>ZoR</a:t>
            </a:r>
            <a:r>
              <a:rPr lang="cs-CZ" dirty="0">
                <a:solidFill>
                  <a:srgbClr val="C00000"/>
                </a:solidFill>
              </a:rPr>
              <a:t>/</a:t>
            </a:r>
            <a:r>
              <a:rPr lang="cs-CZ" dirty="0" err="1">
                <a:solidFill>
                  <a:srgbClr val="C00000"/>
                </a:solidFill>
              </a:rPr>
              <a:t>ZoU</a:t>
            </a:r>
            <a:r>
              <a:rPr lang="cs-CZ" dirty="0">
                <a:solidFill>
                  <a:srgbClr val="C00000"/>
                </a:solidFill>
              </a:rPr>
              <a:t> v ISKP – vstupní podmínky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1304" y="1610591"/>
            <a:ext cx="10515600" cy="4555981"/>
          </a:xfrm>
        </p:spPr>
        <p:txBody>
          <a:bodyPr>
            <a:normAutofit/>
          </a:bodyPr>
          <a:lstStyle/>
          <a:p>
            <a:r>
              <a:rPr lang="cs-CZ" sz="2000" dirty="0"/>
              <a:t>Uživatel se přihlásí do ISKP14+ jako žadatel, za kterého chce </a:t>
            </a:r>
            <a:r>
              <a:rPr lang="cs-CZ" sz="2000" dirty="0" err="1"/>
              <a:t>ZoR</a:t>
            </a:r>
            <a:r>
              <a:rPr lang="cs-CZ" sz="2000" dirty="0"/>
              <a:t>/</a:t>
            </a:r>
            <a:r>
              <a:rPr lang="cs-CZ" sz="2000" dirty="0" err="1"/>
              <a:t>ZoU</a:t>
            </a:r>
            <a:r>
              <a:rPr lang="cs-CZ" sz="2000" dirty="0"/>
              <a:t> podávat.</a:t>
            </a:r>
          </a:p>
          <a:p>
            <a:r>
              <a:rPr lang="cs-CZ" sz="2000" dirty="0"/>
              <a:t>Uživatel je přihlášen v systému v roli umožňující generování záznamů v rámci </a:t>
            </a:r>
            <a:r>
              <a:rPr lang="cs-CZ" sz="2000" dirty="0" err="1"/>
              <a:t>ZoR</a:t>
            </a:r>
            <a:r>
              <a:rPr lang="cs-CZ" sz="2000" dirty="0"/>
              <a:t>/</a:t>
            </a:r>
            <a:r>
              <a:rPr lang="cs-CZ" sz="2000" dirty="0" err="1"/>
              <a:t>ZoU</a:t>
            </a:r>
            <a:r>
              <a:rPr lang="cs-CZ" sz="2000" dirty="0"/>
              <a:t>.</a:t>
            </a:r>
          </a:p>
          <a:p>
            <a:r>
              <a:rPr lang="cs-CZ" sz="2000" dirty="0"/>
              <a:t>Uživatel zvolí projekt, na kterém chce vyplňovat </a:t>
            </a:r>
            <a:r>
              <a:rPr lang="cs-CZ" sz="2000" dirty="0" err="1"/>
              <a:t>ZoR</a:t>
            </a:r>
            <a:r>
              <a:rPr lang="cs-CZ" sz="2000" dirty="0"/>
              <a:t>/</a:t>
            </a:r>
            <a:r>
              <a:rPr lang="cs-CZ" sz="2000" dirty="0" err="1"/>
              <a:t>ZoU</a:t>
            </a:r>
            <a:r>
              <a:rPr lang="cs-CZ" sz="2000" dirty="0"/>
              <a:t>.</a:t>
            </a:r>
          </a:p>
          <a:p>
            <a:r>
              <a:rPr lang="cs-CZ" sz="2000" dirty="0"/>
              <a:t>Vybraný projekt musí být ve stavu </a:t>
            </a:r>
            <a:r>
              <a:rPr lang="pl-PL" sz="2000" dirty="0"/>
              <a:t>Projekt s právním aktem o poskytnutí / převodu podpory popř. Projekt ve fyzické realizaci/ Projekt v plné (fyzické i finanční) realizaci</a:t>
            </a:r>
          </a:p>
          <a:p>
            <a:r>
              <a:rPr lang="cs-CZ" sz="2000" dirty="0"/>
              <a:t>Vybraný projekt musí mít, ze strany poskytovatele dotace vygenerovaný, harmonogram podávaných zpráv – musí existovat záložka ,,Zprávy o realizaci“ (viz. násl. snímek)</a:t>
            </a:r>
            <a:endParaRPr lang="pl-PL" sz="2000" dirty="0"/>
          </a:p>
          <a:p>
            <a:r>
              <a:rPr lang="pl-PL" sz="2000" dirty="0"/>
              <a:t>V případě ZoR musí být příslušná žádost o platbu (ŽoPl) ve stavu Podepsána – až poté systém umožní podpis a podání ZoR ke schválení = </a:t>
            </a:r>
            <a:r>
              <a:rPr lang="pl-PL" sz="2000" u="sng" dirty="0"/>
              <a:t>v ten moment dojde i k automatickému podání příslušné ŽoPl. </a:t>
            </a:r>
            <a:r>
              <a:rPr lang="pl-PL" sz="2000" dirty="0">
                <a:solidFill>
                  <a:srgbClr val="FF0000"/>
                </a:solidFill>
              </a:rPr>
              <a:t>Nelze podat ke kontrole ŽoPL bez ZoR a naopak.</a:t>
            </a: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2105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podání </a:t>
            </a:r>
            <a:r>
              <a:rPr lang="cs-CZ" dirty="0" err="1"/>
              <a:t>ZoR</a:t>
            </a:r>
            <a:r>
              <a:rPr lang="cs-CZ" dirty="0"/>
              <a:t>/</a:t>
            </a:r>
            <a:r>
              <a:rPr lang="cs-CZ" dirty="0" err="1"/>
              <a:t>ZoU</a:t>
            </a:r>
            <a:r>
              <a:rPr lang="cs-CZ" dirty="0"/>
              <a:t> v ISKP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7300"/>
            <a:ext cx="10612582" cy="5444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Příjemce vybere v levém menu záložku </a:t>
            </a:r>
            <a:r>
              <a:rPr lang="cs-CZ" sz="1600" i="1" dirty="0"/>
              <a:t>Zprávy o realizaci.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996" y="1995054"/>
            <a:ext cx="950499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135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podání </a:t>
            </a:r>
            <a:r>
              <a:rPr lang="cs-CZ" dirty="0" err="1"/>
              <a:t>ZoR</a:t>
            </a:r>
            <a:r>
              <a:rPr lang="cs-CZ" dirty="0"/>
              <a:t>/</a:t>
            </a:r>
            <a:r>
              <a:rPr lang="cs-CZ" dirty="0" err="1"/>
              <a:t>ZoU</a:t>
            </a:r>
            <a:r>
              <a:rPr lang="cs-CZ" dirty="0"/>
              <a:t> v ISKP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0214"/>
            <a:ext cx="10515600" cy="4996749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Po stisknutí záložky </a:t>
            </a:r>
            <a:r>
              <a:rPr lang="cs-CZ" sz="1600" i="1" dirty="0"/>
              <a:t>Zprávy z realizace </a:t>
            </a:r>
            <a:r>
              <a:rPr lang="cs-CZ" sz="1600" dirty="0"/>
              <a:t>se zobrazí zprávy, které již příjemce administroval tzn. jsou ve stavu rozpracována, finalizována, schválena ŘO.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4363"/>
            <a:ext cx="10111561" cy="452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771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podání </a:t>
            </a:r>
            <a:r>
              <a:rPr lang="cs-CZ" dirty="0" err="1"/>
              <a:t>ZoR</a:t>
            </a:r>
            <a:r>
              <a:rPr lang="cs-CZ" dirty="0"/>
              <a:t>/</a:t>
            </a:r>
            <a:r>
              <a:rPr lang="cs-CZ" dirty="0" err="1"/>
              <a:t>ZoU</a:t>
            </a:r>
            <a:r>
              <a:rPr lang="cs-CZ" dirty="0"/>
              <a:t> v ISKP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/>
          <a:lstStyle/>
          <a:p>
            <a:pPr marL="0" indent="0">
              <a:buNone/>
            </a:pPr>
            <a:r>
              <a:rPr lang="cs-CZ" sz="1600" dirty="0"/>
              <a:t>Pro přehled všech zpráv projektu příjemce stiskne tlačítko </a:t>
            </a:r>
            <a:r>
              <a:rPr lang="cs-CZ" sz="1600" i="1" dirty="0"/>
              <a:t>Harmonogram Zpráv/Informací (1.)</a:t>
            </a:r>
            <a:r>
              <a:rPr lang="cs-CZ" sz="1600" dirty="0"/>
              <a:t>. Pro vytvoření nové zprávy příjemce stiskne tlačítko </a:t>
            </a:r>
            <a:r>
              <a:rPr lang="cs-CZ" sz="1600" i="1" dirty="0"/>
              <a:t>Založit novou Zprávu/Informaci (2.). </a:t>
            </a:r>
            <a:r>
              <a:rPr lang="cs-CZ" sz="1600" dirty="0"/>
              <a:t>Obsah zprávy se zobrazí po kliknutí na konkrétní zprávu.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2" y="1985189"/>
            <a:ext cx="6726449" cy="35734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02" y="4021512"/>
            <a:ext cx="7466050" cy="23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375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Motiv sady Office">
  <a:themeElements>
    <a:clrScheme name="Nový CzechInvest">
      <a:dk1>
        <a:srgbClr val="002D62"/>
      </a:dk1>
      <a:lt1>
        <a:srgbClr val="FFFFFF"/>
      </a:lt1>
      <a:dk2>
        <a:srgbClr val="C90000"/>
      </a:dk2>
      <a:lt2>
        <a:srgbClr val="BAC9D6"/>
      </a:lt2>
      <a:accent1>
        <a:srgbClr val="E51937"/>
      </a:accent1>
      <a:accent2>
        <a:srgbClr val="6C98AC"/>
      </a:accent2>
      <a:accent3>
        <a:srgbClr val="8E6B8A"/>
      </a:accent3>
      <a:accent4>
        <a:srgbClr val="619080"/>
      </a:accent4>
      <a:accent5>
        <a:srgbClr val="969D55"/>
      </a:accent5>
      <a:accent6>
        <a:srgbClr val="D99B3B"/>
      </a:accent6>
      <a:hlink>
        <a:srgbClr val="1C9AD2"/>
      </a:hlink>
      <a:folHlink>
        <a:srgbClr val="C0B02B"/>
      </a:folHlink>
    </a:clrScheme>
    <a:fontScheme name="CzechInve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ady Office">
  <a:themeElements>
    <a:clrScheme name="Nový CzechInvest">
      <a:dk1>
        <a:srgbClr val="002D62"/>
      </a:dk1>
      <a:lt1>
        <a:srgbClr val="FFFFFF"/>
      </a:lt1>
      <a:dk2>
        <a:srgbClr val="C90000"/>
      </a:dk2>
      <a:lt2>
        <a:srgbClr val="BAC9D6"/>
      </a:lt2>
      <a:accent1>
        <a:srgbClr val="E51937"/>
      </a:accent1>
      <a:accent2>
        <a:srgbClr val="6C98AC"/>
      </a:accent2>
      <a:accent3>
        <a:srgbClr val="8E6B8A"/>
      </a:accent3>
      <a:accent4>
        <a:srgbClr val="619080"/>
      </a:accent4>
      <a:accent5>
        <a:srgbClr val="969D55"/>
      </a:accent5>
      <a:accent6>
        <a:srgbClr val="D99B3B"/>
      </a:accent6>
      <a:hlink>
        <a:srgbClr val="1C9AD2"/>
      </a:hlink>
      <a:folHlink>
        <a:srgbClr val="C0B02B"/>
      </a:folHlink>
    </a:clrScheme>
    <a:fontScheme name="CzechInve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zentace agentura API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OPPIK_ppt_12_2015</Template>
  <TotalTime>6030</TotalTime>
  <Words>1721</Words>
  <Application>Microsoft Office PowerPoint</Application>
  <PresentationFormat>Širokoúhlá obrazovka</PresentationFormat>
  <Paragraphs>289</Paragraphs>
  <Slides>35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Calibri</vt:lpstr>
      <vt:lpstr>Tahoma</vt:lpstr>
      <vt:lpstr>Times New Roman</vt:lpstr>
      <vt:lpstr>Wingdings</vt:lpstr>
      <vt:lpstr>1_Motiv sady Office</vt:lpstr>
      <vt:lpstr>2_Motiv sady Office</vt:lpstr>
      <vt:lpstr>Prezentace agentura API</vt:lpstr>
      <vt:lpstr>Prezentace aplikace PowerPoint</vt:lpstr>
      <vt:lpstr>Přehled zpráv u projektu v OP PIK</vt:lpstr>
      <vt:lpstr>Zprávy podávané v realizaci projektu</vt:lpstr>
      <vt:lpstr>Zprávy podávané v udržitelnosti projektu</vt:lpstr>
      <vt:lpstr>Příklad monitoringu projektu </vt:lpstr>
      <vt:lpstr>Vytvoření a editace ZoR/ZoU v ISKP – vstupní podmínky </vt:lpstr>
      <vt:lpstr>Postup při podání ZoR/ZoU v ISKP</vt:lpstr>
      <vt:lpstr>Postup při podání ZoR/ZoU v ISKP</vt:lpstr>
      <vt:lpstr>Postup při podání ZoR/ZoU v ISKP</vt:lpstr>
      <vt:lpstr>Postup při podání ZoR/ZoU v ISKP</vt:lpstr>
      <vt:lpstr>Postup při vyplňování ZoR/ZoU v ISKP</vt:lpstr>
      <vt:lpstr>Postup při vyplňování ZoR/ZoU v ISKP</vt:lpstr>
      <vt:lpstr>Postup při vyplňování ZoR/ZoU v ISKP</vt:lpstr>
      <vt:lpstr>Postup při vyplňování ZoR v ISKP</vt:lpstr>
      <vt:lpstr>Postup při vyplňování ZoR/ZoU v ISKP</vt:lpstr>
      <vt:lpstr>Postup při vyplňování ZoR/ZoU v ISKP</vt:lpstr>
      <vt:lpstr>Postup při vyplňování ZoR/ZoU v ISKP</vt:lpstr>
      <vt:lpstr>Postup při vyplňování ZoR v ISKP</vt:lpstr>
      <vt:lpstr>Postup při vyplňování ZoR/ZoU v ISKP</vt:lpstr>
      <vt:lpstr>Postup při vyplňování ZoR/ZoU v ISKP</vt:lpstr>
      <vt:lpstr>Postup při vyplňování ZoR v ISKP</vt:lpstr>
      <vt:lpstr>Postup při vyplňování ZoR/ZoU v ISKP</vt:lpstr>
      <vt:lpstr>Postup při vyplňování ZoU/ZZoU</vt:lpstr>
      <vt:lpstr>Postup při vyplňování ZoU/ZZoU</vt:lpstr>
      <vt:lpstr>Postup při vyplňování ZoU/ZZoU</vt:lpstr>
      <vt:lpstr>Závěrečná kontrola ZoR/ZoU před podáním</vt:lpstr>
      <vt:lpstr>Závěrečná kontrola ZoR/ZoU – nalezení nedostatků</vt:lpstr>
      <vt:lpstr>Závěrečná kontrola ZoR/ZoU – bez nedostatků</vt:lpstr>
      <vt:lpstr>Finalizace ZoR/ZoU</vt:lpstr>
      <vt:lpstr>Storno finalizace ZoR/ZoU </vt:lpstr>
      <vt:lpstr>Podepsání a podání ZoR/ZoU</vt:lpstr>
      <vt:lpstr>Následně je ZoR/ZoU automaticky podána na ŘO/ZS ke schválení a převedena do stavu ,,Podána na ŘO/ZS“</vt:lpstr>
      <vt:lpstr>Prodloužení termínu podání ZoR/ZoU</vt:lpstr>
      <vt:lpstr>Kontakty</vt:lpstr>
      <vt:lpstr>Prezentace aplikace PowerPoint</vt:lpstr>
    </vt:vector>
  </TitlesOfParts>
  <Company>Czechinvest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projektu v OPPIK</dc:title>
  <dc:creator>Hatáková Lucie</dc:creator>
  <cp:lastModifiedBy>Kejdová Alena</cp:lastModifiedBy>
  <cp:revision>350</cp:revision>
  <dcterms:created xsi:type="dcterms:W3CDTF">2016-04-04T12:43:23Z</dcterms:created>
  <dcterms:modified xsi:type="dcterms:W3CDTF">2018-08-16T12:32:42Z</dcterms:modified>
</cp:coreProperties>
</file>